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33"/>
  </p:notesMasterIdLst>
  <p:sldIdLst>
    <p:sldId id="256" r:id="rId2"/>
    <p:sldId id="280" r:id="rId3"/>
    <p:sldId id="261" r:id="rId4"/>
    <p:sldId id="258" r:id="rId5"/>
    <p:sldId id="257" r:id="rId6"/>
    <p:sldId id="275" r:id="rId7"/>
    <p:sldId id="266" r:id="rId8"/>
    <p:sldId id="259" r:id="rId9"/>
    <p:sldId id="267" r:id="rId10"/>
    <p:sldId id="268" r:id="rId11"/>
    <p:sldId id="269" r:id="rId12"/>
    <p:sldId id="260" r:id="rId13"/>
    <p:sldId id="270" r:id="rId14"/>
    <p:sldId id="271" r:id="rId15"/>
    <p:sldId id="272" r:id="rId16"/>
    <p:sldId id="279" r:id="rId17"/>
    <p:sldId id="273" r:id="rId18"/>
    <p:sldId id="274" r:id="rId19"/>
    <p:sldId id="276" r:id="rId20"/>
    <p:sldId id="278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85" d="100"/>
          <a:sy n="85" d="100"/>
        </p:scale>
        <p:origin x="9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5">
        <a:alpha val="0"/>
      </a:schemeClr>
    </dgm:fillClrLst>
    <dgm:linClrLst meth="repeat">
      <a:schemeClr val="accent5">
        <a:alpha val="0"/>
      </a:schemeClr>
    </dgm:linClrLst>
    <dgm:effectClrLst/>
    <dgm:txLinClrLst/>
    <dgm:txFillClrLst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1A08BE-AECB-46D3-BC14-1CBC14A1F40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5" csCatId="colorful" phldr="1"/>
      <dgm:spPr/>
      <dgm:t>
        <a:bodyPr/>
        <a:lstStyle/>
        <a:p>
          <a:endParaRPr lang="en-US"/>
        </a:p>
      </dgm:t>
    </dgm:pt>
    <dgm:pt modelId="{5A33DE71-35E0-44F0-848B-92761A185EAF}">
      <dgm:prSet/>
      <dgm:spPr/>
      <dgm:t>
        <a:bodyPr/>
        <a:lstStyle/>
        <a:p>
          <a:pPr>
            <a:defRPr cap="all"/>
          </a:pPr>
          <a:r>
            <a:rPr lang="de-DE" dirty="0"/>
            <a:t>I. </a:t>
          </a:r>
          <a:r>
            <a:rPr lang="de-DE" dirty="0" err="1"/>
            <a:t>Elect</a:t>
          </a:r>
          <a:r>
            <a:rPr lang="de-DE" dirty="0"/>
            <a:t> a </a:t>
          </a:r>
          <a:r>
            <a:rPr lang="de-DE" dirty="0" err="1"/>
            <a:t>new</a:t>
          </a:r>
          <a:r>
            <a:rPr lang="de-DE" dirty="0"/>
            <a:t> </a:t>
          </a:r>
          <a:r>
            <a:rPr lang="de-DE" dirty="0" err="1"/>
            <a:t>judge</a:t>
          </a:r>
          <a:r>
            <a:rPr lang="de-DE" dirty="0"/>
            <a:t> and </a:t>
          </a:r>
          <a:r>
            <a:rPr lang="de-DE" dirty="0" err="1"/>
            <a:t>defense</a:t>
          </a:r>
          <a:r>
            <a:rPr lang="de-DE" dirty="0"/>
            <a:t> </a:t>
          </a:r>
          <a:r>
            <a:rPr lang="de-DE" dirty="0" err="1"/>
            <a:t>lawyer</a:t>
          </a:r>
          <a:endParaRPr lang="en-US" dirty="0"/>
        </a:p>
      </dgm:t>
    </dgm:pt>
    <dgm:pt modelId="{30338E06-6446-4E2E-BEA7-19C8EA43A0D8}" type="parTrans" cxnId="{FBFD1458-0579-46B0-9850-6AF04C649F89}">
      <dgm:prSet/>
      <dgm:spPr/>
      <dgm:t>
        <a:bodyPr/>
        <a:lstStyle/>
        <a:p>
          <a:endParaRPr lang="en-US"/>
        </a:p>
      </dgm:t>
    </dgm:pt>
    <dgm:pt modelId="{83984D24-4718-4C5A-B724-B6D4B3BA1239}" type="sibTrans" cxnId="{FBFD1458-0579-46B0-9850-6AF04C649F89}">
      <dgm:prSet/>
      <dgm:spPr/>
      <dgm:t>
        <a:bodyPr/>
        <a:lstStyle/>
        <a:p>
          <a:endParaRPr lang="en-US"/>
        </a:p>
      </dgm:t>
    </dgm:pt>
    <dgm:pt modelId="{693CA3A4-3DB7-4811-989A-D8A09AFAEBC5}">
      <dgm:prSet/>
      <dgm:spPr/>
      <dgm:t>
        <a:bodyPr/>
        <a:lstStyle/>
        <a:p>
          <a:pPr>
            <a:defRPr cap="all"/>
          </a:pPr>
          <a:r>
            <a:rPr lang="de-DE" dirty="0"/>
            <a:t>II. </a:t>
          </a:r>
          <a:r>
            <a:rPr lang="de-DE" dirty="0" err="1"/>
            <a:t>three</a:t>
          </a:r>
          <a:r>
            <a:rPr lang="de-DE" dirty="0"/>
            <a:t> Cases </a:t>
          </a:r>
          <a:r>
            <a:rPr lang="de-DE" dirty="0" err="1"/>
            <a:t>to</a:t>
          </a:r>
          <a:r>
            <a:rPr lang="de-DE" dirty="0"/>
            <a:t> trial</a:t>
          </a:r>
          <a:endParaRPr lang="en-US" dirty="0"/>
        </a:p>
      </dgm:t>
    </dgm:pt>
    <dgm:pt modelId="{13D847A2-84DD-4524-9E32-E9D287058D5C}" type="parTrans" cxnId="{E312829A-5EE5-477D-90A4-2BB5147D1D66}">
      <dgm:prSet/>
      <dgm:spPr/>
      <dgm:t>
        <a:bodyPr/>
        <a:lstStyle/>
        <a:p>
          <a:endParaRPr lang="en-US"/>
        </a:p>
      </dgm:t>
    </dgm:pt>
    <dgm:pt modelId="{39A67040-DEF1-4B1F-AA62-7147D483E735}" type="sibTrans" cxnId="{E312829A-5EE5-477D-90A4-2BB5147D1D66}">
      <dgm:prSet/>
      <dgm:spPr/>
      <dgm:t>
        <a:bodyPr/>
        <a:lstStyle/>
        <a:p>
          <a:endParaRPr lang="en-US"/>
        </a:p>
      </dgm:t>
    </dgm:pt>
    <dgm:pt modelId="{A9E0B5AC-D49E-4FCF-A62C-5A16A2EC99B6}" type="pres">
      <dgm:prSet presAssocID="{8D1A08BE-AECB-46D3-BC14-1CBC14A1F400}" presName="root" presStyleCnt="0">
        <dgm:presLayoutVars>
          <dgm:dir/>
          <dgm:resizeHandles val="exact"/>
        </dgm:presLayoutVars>
      </dgm:prSet>
      <dgm:spPr/>
    </dgm:pt>
    <dgm:pt modelId="{CF9AFB76-0C14-44EE-BDFE-11474C6D722C}" type="pres">
      <dgm:prSet presAssocID="{5A33DE71-35E0-44F0-848B-92761A185EAF}" presName="compNode" presStyleCnt="0"/>
      <dgm:spPr/>
    </dgm:pt>
    <dgm:pt modelId="{15512322-3790-4EB6-AE02-41158429787E}" type="pres">
      <dgm:prSet presAssocID="{5A33DE71-35E0-44F0-848B-92761A185EAF}" presName="iconBgRect" presStyleLbl="bgShp" presStyleIdx="0" presStyleCnt="2"/>
      <dgm:spPr/>
    </dgm:pt>
    <dgm:pt modelId="{FC80E173-2AC9-47EE-9057-465658DE2863}" type="pres">
      <dgm:prSet presAssocID="{5A33DE71-35E0-44F0-848B-92761A185EA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32665E13-65BA-41EC-A369-C21EFB0200E0}" type="pres">
      <dgm:prSet presAssocID="{5A33DE71-35E0-44F0-848B-92761A185EAF}" presName="spaceRect" presStyleCnt="0"/>
      <dgm:spPr/>
    </dgm:pt>
    <dgm:pt modelId="{2415C096-6BB1-4D7C-9416-F15B8EF30FF4}" type="pres">
      <dgm:prSet presAssocID="{5A33DE71-35E0-44F0-848B-92761A185EAF}" presName="textRect" presStyleLbl="revTx" presStyleIdx="0" presStyleCnt="2">
        <dgm:presLayoutVars>
          <dgm:chMax val="1"/>
          <dgm:chPref val="1"/>
        </dgm:presLayoutVars>
      </dgm:prSet>
      <dgm:spPr/>
    </dgm:pt>
    <dgm:pt modelId="{EA82EDC4-F6C9-4082-BC59-98865415C6E0}" type="pres">
      <dgm:prSet presAssocID="{83984D24-4718-4C5A-B724-B6D4B3BA1239}" presName="sibTrans" presStyleCnt="0"/>
      <dgm:spPr/>
    </dgm:pt>
    <dgm:pt modelId="{87859392-92EE-4C61-9434-4E5AF5DF8CA2}" type="pres">
      <dgm:prSet presAssocID="{693CA3A4-3DB7-4811-989A-D8A09AFAEBC5}" presName="compNode" presStyleCnt="0"/>
      <dgm:spPr/>
    </dgm:pt>
    <dgm:pt modelId="{B974542F-9AC4-41D0-8D11-76AE8354CBC8}" type="pres">
      <dgm:prSet presAssocID="{693CA3A4-3DB7-4811-989A-D8A09AFAEBC5}" presName="iconBgRect" presStyleLbl="bgShp" presStyleIdx="1" presStyleCnt="2"/>
      <dgm:spPr/>
    </dgm:pt>
    <dgm:pt modelId="{BBFB94E7-4D2F-4346-9F74-22733D77B5E3}" type="pres">
      <dgm:prSet presAssocID="{693CA3A4-3DB7-4811-989A-D8A09AFAEBC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ktionshammer"/>
        </a:ext>
      </dgm:extLst>
    </dgm:pt>
    <dgm:pt modelId="{232565B9-5FAE-4DC1-8158-6110C09E7206}" type="pres">
      <dgm:prSet presAssocID="{693CA3A4-3DB7-4811-989A-D8A09AFAEBC5}" presName="spaceRect" presStyleCnt="0"/>
      <dgm:spPr/>
    </dgm:pt>
    <dgm:pt modelId="{AC79A200-3D0B-4CDE-97AD-D916C9A3E659}" type="pres">
      <dgm:prSet presAssocID="{693CA3A4-3DB7-4811-989A-D8A09AFAEBC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58BA00F-0FC4-4958-8781-B65030D1C60C}" type="presOf" srcId="{693CA3A4-3DB7-4811-989A-D8A09AFAEBC5}" destId="{AC79A200-3D0B-4CDE-97AD-D916C9A3E659}" srcOrd="0" destOrd="0" presId="urn:microsoft.com/office/officeart/2018/5/layout/IconCircleLabelList"/>
    <dgm:cxn modelId="{FBFD1458-0579-46B0-9850-6AF04C649F89}" srcId="{8D1A08BE-AECB-46D3-BC14-1CBC14A1F400}" destId="{5A33DE71-35E0-44F0-848B-92761A185EAF}" srcOrd="0" destOrd="0" parTransId="{30338E06-6446-4E2E-BEA7-19C8EA43A0D8}" sibTransId="{83984D24-4718-4C5A-B724-B6D4B3BA1239}"/>
    <dgm:cxn modelId="{E312829A-5EE5-477D-90A4-2BB5147D1D66}" srcId="{8D1A08BE-AECB-46D3-BC14-1CBC14A1F400}" destId="{693CA3A4-3DB7-4811-989A-D8A09AFAEBC5}" srcOrd="1" destOrd="0" parTransId="{13D847A2-84DD-4524-9E32-E9D287058D5C}" sibTransId="{39A67040-DEF1-4B1F-AA62-7147D483E735}"/>
    <dgm:cxn modelId="{955A58B9-F71B-417C-B156-3014CA18D917}" type="presOf" srcId="{8D1A08BE-AECB-46D3-BC14-1CBC14A1F400}" destId="{A9E0B5AC-D49E-4FCF-A62C-5A16A2EC99B6}" srcOrd="0" destOrd="0" presId="urn:microsoft.com/office/officeart/2018/5/layout/IconCircleLabelList"/>
    <dgm:cxn modelId="{78F57AE2-9B7D-4C27-B7F0-09AE1507826D}" type="presOf" srcId="{5A33DE71-35E0-44F0-848B-92761A185EAF}" destId="{2415C096-6BB1-4D7C-9416-F15B8EF30FF4}" srcOrd="0" destOrd="0" presId="urn:microsoft.com/office/officeart/2018/5/layout/IconCircleLabelList"/>
    <dgm:cxn modelId="{7D6FB846-B6C3-4EEC-9D18-77CDA72DDBAE}" type="presParOf" srcId="{A9E0B5AC-D49E-4FCF-A62C-5A16A2EC99B6}" destId="{CF9AFB76-0C14-44EE-BDFE-11474C6D722C}" srcOrd="0" destOrd="0" presId="urn:microsoft.com/office/officeart/2018/5/layout/IconCircleLabelList"/>
    <dgm:cxn modelId="{D2F6E9A0-8FC7-40EA-8F32-BBC5097C9053}" type="presParOf" srcId="{CF9AFB76-0C14-44EE-BDFE-11474C6D722C}" destId="{15512322-3790-4EB6-AE02-41158429787E}" srcOrd="0" destOrd="0" presId="urn:microsoft.com/office/officeart/2018/5/layout/IconCircleLabelList"/>
    <dgm:cxn modelId="{E470D8F4-CC76-4F96-9493-34561639C290}" type="presParOf" srcId="{CF9AFB76-0C14-44EE-BDFE-11474C6D722C}" destId="{FC80E173-2AC9-47EE-9057-465658DE2863}" srcOrd="1" destOrd="0" presId="urn:microsoft.com/office/officeart/2018/5/layout/IconCircleLabelList"/>
    <dgm:cxn modelId="{33D8DD7A-DF4E-434E-97EA-706A864EE9EA}" type="presParOf" srcId="{CF9AFB76-0C14-44EE-BDFE-11474C6D722C}" destId="{32665E13-65BA-41EC-A369-C21EFB0200E0}" srcOrd="2" destOrd="0" presId="urn:microsoft.com/office/officeart/2018/5/layout/IconCircleLabelList"/>
    <dgm:cxn modelId="{9E86775F-FD8D-4241-ADFF-258A607489E0}" type="presParOf" srcId="{CF9AFB76-0C14-44EE-BDFE-11474C6D722C}" destId="{2415C096-6BB1-4D7C-9416-F15B8EF30FF4}" srcOrd="3" destOrd="0" presId="urn:microsoft.com/office/officeart/2018/5/layout/IconCircleLabelList"/>
    <dgm:cxn modelId="{74CE0DFC-54DA-4D6B-80B4-3E5ED31144B6}" type="presParOf" srcId="{A9E0B5AC-D49E-4FCF-A62C-5A16A2EC99B6}" destId="{EA82EDC4-F6C9-4082-BC59-98865415C6E0}" srcOrd="1" destOrd="0" presId="urn:microsoft.com/office/officeart/2018/5/layout/IconCircleLabelList"/>
    <dgm:cxn modelId="{AFE6B2AB-A0B7-4161-AFFF-25BB4D1FFB48}" type="presParOf" srcId="{A9E0B5AC-D49E-4FCF-A62C-5A16A2EC99B6}" destId="{87859392-92EE-4C61-9434-4E5AF5DF8CA2}" srcOrd="2" destOrd="0" presId="urn:microsoft.com/office/officeart/2018/5/layout/IconCircleLabelList"/>
    <dgm:cxn modelId="{0520D0DB-3876-4A55-AF80-FA58E4A08563}" type="presParOf" srcId="{87859392-92EE-4C61-9434-4E5AF5DF8CA2}" destId="{B974542F-9AC4-41D0-8D11-76AE8354CBC8}" srcOrd="0" destOrd="0" presId="urn:microsoft.com/office/officeart/2018/5/layout/IconCircleLabelList"/>
    <dgm:cxn modelId="{217AB43A-8DE7-4197-93A2-6943A383965A}" type="presParOf" srcId="{87859392-92EE-4C61-9434-4E5AF5DF8CA2}" destId="{BBFB94E7-4D2F-4346-9F74-22733D77B5E3}" srcOrd="1" destOrd="0" presId="urn:microsoft.com/office/officeart/2018/5/layout/IconCircleLabelList"/>
    <dgm:cxn modelId="{B7C29223-ED44-4874-9339-B7A158E13F10}" type="presParOf" srcId="{87859392-92EE-4C61-9434-4E5AF5DF8CA2}" destId="{232565B9-5FAE-4DC1-8158-6110C09E7206}" srcOrd="2" destOrd="0" presId="urn:microsoft.com/office/officeart/2018/5/layout/IconCircleLabelList"/>
    <dgm:cxn modelId="{D05707C9-B81D-40E8-B492-28F15B2D6B07}" type="presParOf" srcId="{87859392-92EE-4C61-9434-4E5AF5DF8CA2}" destId="{AC79A200-3D0B-4CDE-97AD-D916C9A3E65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3B533A-B026-4423-B5EE-2DEA39A38FB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FBA9AA3-5131-4A26-A4C8-373096CFD19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e-DE" b="1" dirty="0"/>
            <a:t>Graph Drawing</a:t>
          </a:r>
          <a:endParaRPr lang="en-US" dirty="0"/>
        </a:p>
      </dgm:t>
    </dgm:pt>
    <dgm:pt modelId="{13185639-32BC-4A3E-9899-8039B443A4A3}" type="parTrans" cxnId="{6A0E2BCE-08AB-405D-8FD5-28EDCC1EC34C}">
      <dgm:prSet/>
      <dgm:spPr/>
      <dgm:t>
        <a:bodyPr/>
        <a:lstStyle/>
        <a:p>
          <a:endParaRPr lang="en-US"/>
        </a:p>
      </dgm:t>
    </dgm:pt>
    <dgm:pt modelId="{CB44C3D0-0302-45FB-8BCD-75D761313B6B}" type="sibTrans" cxnId="{6A0E2BCE-08AB-405D-8FD5-28EDCC1EC34C}">
      <dgm:prSet/>
      <dgm:spPr/>
      <dgm:t>
        <a:bodyPr/>
        <a:lstStyle/>
        <a:p>
          <a:endParaRPr lang="en-US"/>
        </a:p>
      </dgm:t>
    </dgm:pt>
    <dgm:pt modelId="{AD8315A8-F76F-492C-A45F-4A53601A8C02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i="1" dirty="0"/>
            <a:t>Display a </a:t>
          </a:r>
          <a:r>
            <a:rPr lang="de-DE" i="1" dirty="0" err="1"/>
            <a:t>spanning</a:t>
          </a:r>
          <a:r>
            <a:rPr lang="de-DE" i="1" dirty="0"/>
            <a:t> 2-connected </a:t>
          </a:r>
          <a:r>
            <a:rPr lang="de-DE" i="1" dirty="0" err="1"/>
            <a:t>subgraph</a:t>
          </a:r>
          <a:r>
            <a:rPr lang="de-DE" i="1" dirty="0"/>
            <a:t> </a:t>
          </a:r>
          <a:r>
            <a:rPr lang="de-DE" i="1" dirty="0" err="1"/>
            <a:t>nicely</a:t>
          </a:r>
          <a:endParaRPr lang="en-US" dirty="0"/>
        </a:p>
      </dgm:t>
    </dgm:pt>
    <dgm:pt modelId="{7DB292E6-874B-436B-8DFA-9A835AF4400B}" type="parTrans" cxnId="{733E2B12-06B6-4D2C-AB4C-D6AA424ACBA7}">
      <dgm:prSet/>
      <dgm:spPr/>
      <dgm:t>
        <a:bodyPr/>
        <a:lstStyle/>
        <a:p>
          <a:endParaRPr lang="en-US"/>
        </a:p>
      </dgm:t>
    </dgm:pt>
    <dgm:pt modelId="{8EBC1CD4-3684-4479-BB50-3F8EA2BF295A}" type="sibTrans" cxnId="{733E2B12-06B6-4D2C-AB4C-D6AA424ACBA7}">
      <dgm:prSet/>
      <dgm:spPr/>
      <dgm:t>
        <a:bodyPr/>
        <a:lstStyle/>
        <a:p>
          <a:endParaRPr lang="en-US"/>
        </a:p>
      </dgm:t>
    </dgm:pt>
    <dgm:pt modelId="{3BBCECAB-5DF5-4DB0-85D3-6F9C77078D86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i="1" dirty="0"/>
            <a:t>Draw a </a:t>
          </a:r>
          <a:r>
            <a:rPr lang="de-DE" i="1" dirty="0" err="1"/>
            <a:t>graph</a:t>
          </a:r>
          <a:r>
            <a:rPr lang="de-DE" i="1" dirty="0"/>
            <a:t> so </a:t>
          </a:r>
          <a:r>
            <a:rPr lang="de-DE" i="1" dirty="0" err="1"/>
            <a:t>that</a:t>
          </a:r>
          <a:r>
            <a:rPr lang="de-DE" i="1" dirty="0"/>
            <a:t> </a:t>
          </a:r>
          <a:r>
            <a:rPr lang="de-DE" i="1" dirty="0" err="1"/>
            <a:t>it</a:t>
          </a:r>
          <a:r>
            <a:rPr lang="de-DE" i="1" dirty="0"/>
            <a:t> </a:t>
          </a:r>
          <a:r>
            <a:rPr lang="de-DE" i="1" dirty="0" err="1"/>
            <a:t>is</a:t>
          </a:r>
          <a:r>
            <a:rPr lang="de-DE" i="1" dirty="0"/>
            <a:t> </a:t>
          </a:r>
          <a:r>
            <a:rPr lang="de-DE" i="1" dirty="0" err="1"/>
            <a:t>perceived</a:t>
          </a:r>
          <a:r>
            <a:rPr lang="de-DE" i="1" dirty="0"/>
            <a:t> </a:t>
          </a:r>
          <a:r>
            <a:rPr lang="de-DE" i="1" dirty="0" err="1"/>
            <a:t>as</a:t>
          </a:r>
          <a:r>
            <a:rPr lang="de-DE" i="1" dirty="0"/>
            <a:t> a </a:t>
          </a:r>
          <a:r>
            <a:rPr lang="de-DE" i="1" dirty="0" err="1"/>
            <a:t>single</a:t>
          </a:r>
          <a:r>
            <a:rPr lang="de-DE" i="1" dirty="0"/>
            <a:t> salient feature</a:t>
          </a:r>
          <a:endParaRPr lang="en-US" dirty="0"/>
        </a:p>
      </dgm:t>
    </dgm:pt>
    <dgm:pt modelId="{FAEBA36C-0FEB-4EDF-A87E-57CC036654F6}" type="parTrans" cxnId="{EE5102D6-31FD-42E5-B77A-418EBAA34E46}">
      <dgm:prSet/>
      <dgm:spPr/>
      <dgm:t>
        <a:bodyPr/>
        <a:lstStyle/>
        <a:p>
          <a:endParaRPr lang="en-US"/>
        </a:p>
      </dgm:t>
    </dgm:pt>
    <dgm:pt modelId="{0369B24C-5726-43ED-9D08-65BB474D6766}" type="sibTrans" cxnId="{EE5102D6-31FD-42E5-B77A-418EBAA34E46}">
      <dgm:prSet/>
      <dgm:spPr/>
      <dgm:t>
        <a:bodyPr/>
        <a:lstStyle/>
        <a:p>
          <a:endParaRPr lang="en-US"/>
        </a:p>
      </dgm:t>
    </dgm:pt>
    <dgm:pt modelId="{FE7361C0-AA1B-4795-89E2-DBEC2D6A805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e-DE" b="1" dirty="0"/>
            <a:t>Network </a:t>
          </a:r>
          <a:r>
            <a:rPr lang="de-DE" b="1" dirty="0" err="1"/>
            <a:t>Visualization</a:t>
          </a:r>
          <a:endParaRPr lang="en-US" dirty="0"/>
        </a:p>
      </dgm:t>
    </dgm:pt>
    <dgm:pt modelId="{F7E228D9-2532-4BD1-8F50-2D7055EDDE78}" type="parTrans" cxnId="{FB7CB18E-899F-4BF0-A5EB-3F02D223D463}">
      <dgm:prSet/>
      <dgm:spPr/>
      <dgm:t>
        <a:bodyPr/>
        <a:lstStyle/>
        <a:p>
          <a:endParaRPr lang="en-US"/>
        </a:p>
      </dgm:t>
    </dgm:pt>
    <dgm:pt modelId="{9B2A3792-2192-40AE-85D3-FAA8D9BF608F}" type="sibTrans" cxnId="{FB7CB18E-899F-4BF0-A5EB-3F02D223D463}">
      <dgm:prSet/>
      <dgm:spPr/>
      <dgm:t>
        <a:bodyPr/>
        <a:lstStyle/>
        <a:p>
          <a:endParaRPr lang="en-US"/>
        </a:p>
      </dgm:t>
    </dgm:pt>
    <dgm:pt modelId="{F0C26FFE-DDA8-4036-8504-8C12527ACFCE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i="1"/>
            <a:t>Scale visual proofs to larger networks</a:t>
          </a:r>
          <a:endParaRPr lang="en-US"/>
        </a:p>
      </dgm:t>
    </dgm:pt>
    <dgm:pt modelId="{5EC966A3-B787-4022-93D2-F7C49854D2A9}" type="parTrans" cxnId="{B3DCEB89-0716-4F44-8972-FCDC1C5FAD35}">
      <dgm:prSet/>
      <dgm:spPr/>
      <dgm:t>
        <a:bodyPr/>
        <a:lstStyle/>
        <a:p>
          <a:endParaRPr lang="en-US"/>
        </a:p>
      </dgm:t>
    </dgm:pt>
    <dgm:pt modelId="{BAC154F9-05FB-4593-B734-D326734AFB9B}" type="sibTrans" cxnId="{B3DCEB89-0716-4F44-8972-FCDC1C5FAD35}">
      <dgm:prSet/>
      <dgm:spPr/>
      <dgm:t>
        <a:bodyPr/>
        <a:lstStyle/>
        <a:p>
          <a:endParaRPr lang="en-US"/>
        </a:p>
      </dgm:t>
    </dgm:pt>
    <dgm:pt modelId="{36CEE168-1D94-43DF-846A-6629C8BCCF40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i="1"/>
            <a:t>Consider temporal data and geospatial data</a:t>
          </a:r>
          <a:endParaRPr lang="en-US"/>
        </a:p>
      </dgm:t>
    </dgm:pt>
    <dgm:pt modelId="{4B90E2FA-1FA2-4B63-AC6F-B5D0279B3928}" type="parTrans" cxnId="{857ADA4A-B482-4658-8584-A374CDDD467B}">
      <dgm:prSet/>
      <dgm:spPr/>
      <dgm:t>
        <a:bodyPr/>
        <a:lstStyle/>
        <a:p>
          <a:endParaRPr lang="en-US"/>
        </a:p>
      </dgm:t>
    </dgm:pt>
    <dgm:pt modelId="{76DAC3A6-893A-4680-90F8-5723F6FA1A9B}" type="sibTrans" cxnId="{857ADA4A-B482-4658-8584-A374CDDD467B}">
      <dgm:prSet/>
      <dgm:spPr/>
      <dgm:t>
        <a:bodyPr/>
        <a:lstStyle/>
        <a:p>
          <a:endParaRPr lang="en-US"/>
        </a:p>
      </dgm:t>
    </dgm:pt>
    <dgm:pt modelId="{B35B802A-BFF4-4B7A-BC48-3B3E005A427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e-DE" b="1" dirty="0" err="1"/>
            <a:t>Perception</a:t>
          </a:r>
          <a:r>
            <a:rPr lang="de-DE" b="1" dirty="0"/>
            <a:t> Research</a:t>
          </a:r>
          <a:endParaRPr lang="en-US" dirty="0"/>
        </a:p>
      </dgm:t>
    </dgm:pt>
    <dgm:pt modelId="{1EF488C6-E987-4F1E-8063-634EF17D1A1A}" type="parTrans" cxnId="{E3B36D58-3814-4DA7-9573-B772408F0D50}">
      <dgm:prSet/>
      <dgm:spPr/>
      <dgm:t>
        <a:bodyPr/>
        <a:lstStyle/>
        <a:p>
          <a:endParaRPr lang="en-US"/>
        </a:p>
      </dgm:t>
    </dgm:pt>
    <dgm:pt modelId="{90921ACD-B99A-43EC-909C-E9E045F95DC2}" type="sibTrans" cxnId="{E3B36D58-3814-4DA7-9573-B772408F0D50}">
      <dgm:prSet/>
      <dgm:spPr/>
      <dgm:t>
        <a:bodyPr/>
        <a:lstStyle/>
        <a:p>
          <a:endParaRPr lang="en-US"/>
        </a:p>
      </dgm:t>
    </dgm:pt>
    <dgm:pt modelId="{E4E2D586-F594-497D-8D99-F8AAD79432A4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i="1"/>
            <a:t>Verify that response time depends on perceptual complexity</a:t>
          </a:r>
          <a:endParaRPr lang="en-US"/>
        </a:p>
      </dgm:t>
    </dgm:pt>
    <dgm:pt modelId="{5B13BE46-6C08-4B67-A76D-EA6E4532181E}" type="parTrans" cxnId="{57587F3C-E4AB-4170-B935-24991B297F2C}">
      <dgm:prSet/>
      <dgm:spPr/>
      <dgm:t>
        <a:bodyPr/>
        <a:lstStyle/>
        <a:p>
          <a:endParaRPr lang="en-US"/>
        </a:p>
      </dgm:t>
    </dgm:pt>
    <dgm:pt modelId="{5C7E7C72-0F24-48CE-AAB2-A846DAE8EB36}" type="sibTrans" cxnId="{57587F3C-E4AB-4170-B935-24991B297F2C}">
      <dgm:prSet/>
      <dgm:spPr/>
      <dgm:t>
        <a:bodyPr/>
        <a:lstStyle/>
        <a:p>
          <a:endParaRPr lang="en-US"/>
        </a:p>
      </dgm:t>
    </dgm:pt>
    <dgm:pt modelId="{1C7AC734-F8C4-42DE-AF3F-C67173CB9636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i="1"/>
            <a:t>Evaluate subjective influences on unimpeachability</a:t>
          </a:r>
          <a:endParaRPr lang="en-US"/>
        </a:p>
      </dgm:t>
    </dgm:pt>
    <dgm:pt modelId="{57A782B3-95CA-4B89-BA78-1D37EF36FD1A}" type="parTrans" cxnId="{E8EC7BEA-4634-4F23-8451-E1B7AE0E1C46}">
      <dgm:prSet/>
      <dgm:spPr/>
      <dgm:t>
        <a:bodyPr/>
        <a:lstStyle/>
        <a:p>
          <a:endParaRPr lang="en-US"/>
        </a:p>
      </dgm:t>
    </dgm:pt>
    <dgm:pt modelId="{0570B3B7-181C-4BB6-836E-618A203FBB4E}" type="sibTrans" cxnId="{E8EC7BEA-4634-4F23-8451-E1B7AE0E1C46}">
      <dgm:prSet/>
      <dgm:spPr/>
      <dgm:t>
        <a:bodyPr/>
        <a:lstStyle/>
        <a:p>
          <a:endParaRPr lang="en-US"/>
        </a:p>
      </dgm:t>
    </dgm:pt>
    <dgm:pt modelId="{63254683-377E-4F67-B882-DCD92476A2FC}" type="pres">
      <dgm:prSet presAssocID="{E53B533A-B026-4423-B5EE-2DEA39A38FB4}" presName="root" presStyleCnt="0">
        <dgm:presLayoutVars>
          <dgm:dir/>
          <dgm:resizeHandles val="exact"/>
        </dgm:presLayoutVars>
      </dgm:prSet>
      <dgm:spPr/>
    </dgm:pt>
    <dgm:pt modelId="{A54EA36A-CA7B-45B4-ACD1-3B4710B2F6F6}" type="pres">
      <dgm:prSet presAssocID="{EFBA9AA3-5131-4A26-A4C8-373096CFD196}" presName="compNode" presStyleCnt="0"/>
      <dgm:spPr/>
    </dgm:pt>
    <dgm:pt modelId="{B5D08E01-297E-4568-BC9A-2425B8532426}" type="pres">
      <dgm:prSet presAssocID="{EFBA9AA3-5131-4A26-A4C8-373096CFD19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40DFD864-4050-47A3-8F2F-3D74EDC662E2}" type="pres">
      <dgm:prSet presAssocID="{EFBA9AA3-5131-4A26-A4C8-373096CFD196}" presName="iconSpace" presStyleCnt="0"/>
      <dgm:spPr/>
    </dgm:pt>
    <dgm:pt modelId="{DD593D55-209A-41F4-AA95-27636D1E713E}" type="pres">
      <dgm:prSet presAssocID="{EFBA9AA3-5131-4A26-A4C8-373096CFD196}" presName="parTx" presStyleLbl="revTx" presStyleIdx="0" presStyleCnt="6">
        <dgm:presLayoutVars>
          <dgm:chMax val="0"/>
          <dgm:chPref val="0"/>
        </dgm:presLayoutVars>
      </dgm:prSet>
      <dgm:spPr/>
    </dgm:pt>
    <dgm:pt modelId="{FB0EA03D-9F7D-4349-A67A-D028D0F74337}" type="pres">
      <dgm:prSet presAssocID="{EFBA9AA3-5131-4A26-A4C8-373096CFD196}" presName="txSpace" presStyleCnt="0"/>
      <dgm:spPr/>
    </dgm:pt>
    <dgm:pt modelId="{96CBF943-4951-4D63-A0CB-2D3B9258A459}" type="pres">
      <dgm:prSet presAssocID="{EFBA9AA3-5131-4A26-A4C8-373096CFD196}" presName="desTx" presStyleLbl="revTx" presStyleIdx="1" presStyleCnt="6">
        <dgm:presLayoutVars/>
      </dgm:prSet>
      <dgm:spPr/>
    </dgm:pt>
    <dgm:pt modelId="{E1064F58-7B6E-4BE9-AEB5-B1B4177040C8}" type="pres">
      <dgm:prSet presAssocID="{CB44C3D0-0302-45FB-8BCD-75D761313B6B}" presName="sibTrans" presStyleCnt="0"/>
      <dgm:spPr/>
    </dgm:pt>
    <dgm:pt modelId="{A7DC60B3-9756-4A17-A4D6-7B5DCE10A613}" type="pres">
      <dgm:prSet presAssocID="{FE7361C0-AA1B-4795-89E2-DBEC2D6A8051}" presName="compNode" presStyleCnt="0"/>
      <dgm:spPr/>
    </dgm:pt>
    <dgm:pt modelId="{D00E567E-0DF9-47E9-95DF-647107F7F1FC}" type="pres">
      <dgm:prSet presAssocID="{FE7361C0-AA1B-4795-89E2-DBEC2D6A805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enbank"/>
        </a:ext>
      </dgm:extLst>
    </dgm:pt>
    <dgm:pt modelId="{9BB8A6A8-89FB-436A-A1F6-3332658E51C4}" type="pres">
      <dgm:prSet presAssocID="{FE7361C0-AA1B-4795-89E2-DBEC2D6A8051}" presName="iconSpace" presStyleCnt="0"/>
      <dgm:spPr/>
    </dgm:pt>
    <dgm:pt modelId="{89EF0BB8-F28F-49E0-9A7B-C6189562D4A1}" type="pres">
      <dgm:prSet presAssocID="{FE7361C0-AA1B-4795-89E2-DBEC2D6A8051}" presName="parTx" presStyleLbl="revTx" presStyleIdx="2" presStyleCnt="6">
        <dgm:presLayoutVars>
          <dgm:chMax val="0"/>
          <dgm:chPref val="0"/>
        </dgm:presLayoutVars>
      </dgm:prSet>
      <dgm:spPr/>
    </dgm:pt>
    <dgm:pt modelId="{36DEF3AC-E0DC-435C-BAA2-405C5C8312B5}" type="pres">
      <dgm:prSet presAssocID="{FE7361C0-AA1B-4795-89E2-DBEC2D6A8051}" presName="txSpace" presStyleCnt="0"/>
      <dgm:spPr/>
    </dgm:pt>
    <dgm:pt modelId="{2D9644FF-8376-443E-A1ED-56EC90A7F7E9}" type="pres">
      <dgm:prSet presAssocID="{FE7361C0-AA1B-4795-89E2-DBEC2D6A8051}" presName="desTx" presStyleLbl="revTx" presStyleIdx="3" presStyleCnt="6">
        <dgm:presLayoutVars/>
      </dgm:prSet>
      <dgm:spPr/>
    </dgm:pt>
    <dgm:pt modelId="{A310FE62-A814-4474-899D-361DF7EEEA16}" type="pres">
      <dgm:prSet presAssocID="{9B2A3792-2192-40AE-85D3-FAA8D9BF608F}" presName="sibTrans" presStyleCnt="0"/>
      <dgm:spPr/>
    </dgm:pt>
    <dgm:pt modelId="{787CC5CB-7B71-496F-AF38-972856A90708}" type="pres">
      <dgm:prSet presAssocID="{B35B802A-BFF4-4B7A-BC48-3B3E005A427D}" presName="compNode" presStyleCnt="0"/>
      <dgm:spPr/>
    </dgm:pt>
    <dgm:pt modelId="{9DCE6E73-8786-4C32-8E26-A69525B911C0}" type="pres">
      <dgm:prSet presAssocID="{B35B802A-BFF4-4B7A-BC48-3B3E005A427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CF85C1F-DAFB-40C3-9440-DCCBA85047CD}" type="pres">
      <dgm:prSet presAssocID="{B35B802A-BFF4-4B7A-BC48-3B3E005A427D}" presName="iconSpace" presStyleCnt="0"/>
      <dgm:spPr/>
    </dgm:pt>
    <dgm:pt modelId="{6ACEA3DE-7E9D-468F-BF72-7C69D63E2FB6}" type="pres">
      <dgm:prSet presAssocID="{B35B802A-BFF4-4B7A-BC48-3B3E005A427D}" presName="parTx" presStyleLbl="revTx" presStyleIdx="4" presStyleCnt="6">
        <dgm:presLayoutVars>
          <dgm:chMax val="0"/>
          <dgm:chPref val="0"/>
        </dgm:presLayoutVars>
      </dgm:prSet>
      <dgm:spPr/>
    </dgm:pt>
    <dgm:pt modelId="{F4F68476-A9AC-4485-914B-11FE596D7CF0}" type="pres">
      <dgm:prSet presAssocID="{B35B802A-BFF4-4B7A-BC48-3B3E005A427D}" presName="txSpace" presStyleCnt="0"/>
      <dgm:spPr/>
    </dgm:pt>
    <dgm:pt modelId="{7395FD9C-664B-4A7E-B1DA-16DC088C1C97}" type="pres">
      <dgm:prSet presAssocID="{B35B802A-BFF4-4B7A-BC48-3B3E005A427D}" presName="desTx" presStyleLbl="revTx" presStyleIdx="5" presStyleCnt="6">
        <dgm:presLayoutVars/>
      </dgm:prSet>
      <dgm:spPr/>
    </dgm:pt>
  </dgm:ptLst>
  <dgm:cxnLst>
    <dgm:cxn modelId="{90D8D60F-AABC-4E26-8722-7B7DCB64AA47}" type="presOf" srcId="{3BBCECAB-5DF5-4DB0-85D3-6F9C77078D86}" destId="{96CBF943-4951-4D63-A0CB-2D3B9258A459}" srcOrd="0" destOrd="1" presId="urn:microsoft.com/office/officeart/2018/5/layout/CenteredIconLabelDescriptionList"/>
    <dgm:cxn modelId="{733E2B12-06B6-4D2C-AB4C-D6AA424ACBA7}" srcId="{EFBA9AA3-5131-4A26-A4C8-373096CFD196}" destId="{AD8315A8-F76F-492C-A45F-4A53601A8C02}" srcOrd="0" destOrd="0" parTransId="{7DB292E6-874B-436B-8DFA-9A835AF4400B}" sibTransId="{8EBC1CD4-3684-4479-BB50-3F8EA2BF295A}"/>
    <dgm:cxn modelId="{1FDA5021-B007-4D8D-B0AE-ECB6D8C3BB0E}" type="presOf" srcId="{FE7361C0-AA1B-4795-89E2-DBEC2D6A8051}" destId="{89EF0BB8-F28F-49E0-9A7B-C6189562D4A1}" srcOrd="0" destOrd="0" presId="urn:microsoft.com/office/officeart/2018/5/layout/CenteredIconLabelDescriptionList"/>
    <dgm:cxn modelId="{99CFA72B-F6CF-4482-8511-6DB737C13C92}" type="presOf" srcId="{E53B533A-B026-4423-B5EE-2DEA39A38FB4}" destId="{63254683-377E-4F67-B882-DCD92476A2FC}" srcOrd="0" destOrd="0" presId="urn:microsoft.com/office/officeart/2018/5/layout/CenteredIconLabelDescriptionList"/>
    <dgm:cxn modelId="{57587F3C-E4AB-4170-B935-24991B297F2C}" srcId="{B35B802A-BFF4-4B7A-BC48-3B3E005A427D}" destId="{E4E2D586-F594-497D-8D99-F8AAD79432A4}" srcOrd="0" destOrd="0" parTransId="{5B13BE46-6C08-4B67-A76D-EA6E4532181E}" sibTransId="{5C7E7C72-0F24-48CE-AAB2-A846DAE8EB36}"/>
    <dgm:cxn modelId="{D618055E-0835-4C91-85D2-891D2063F720}" type="presOf" srcId="{EFBA9AA3-5131-4A26-A4C8-373096CFD196}" destId="{DD593D55-209A-41F4-AA95-27636D1E713E}" srcOrd="0" destOrd="0" presId="urn:microsoft.com/office/officeart/2018/5/layout/CenteredIconLabelDescriptionList"/>
    <dgm:cxn modelId="{079E4769-61B1-4151-85EA-A6601A1864A2}" type="presOf" srcId="{B35B802A-BFF4-4B7A-BC48-3B3E005A427D}" destId="{6ACEA3DE-7E9D-468F-BF72-7C69D63E2FB6}" srcOrd="0" destOrd="0" presId="urn:microsoft.com/office/officeart/2018/5/layout/CenteredIconLabelDescriptionList"/>
    <dgm:cxn modelId="{857ADA4A-B482-4658-8584-A374CDDD467B}" srcId="{FE7361C0-AA1B-4795-89E2-DBEC2D6A8051}" destId="{36CEE168-1D94-43DF-846A-6629C8BCCF40}" srcOrd="1" destOrd="0" parTransId="{4B90E2FA-1FA2-4B63-AC6F-B5D0279B3928}" sibTransId="{76DAC3A6-893A-4680-90F8-5723F6FA1A9B}"/>
    <dgm:cxn modelId="{FCB7CB76-E9BA-4C48-BFB8-AEB8731D1992}" type="presOf" srcId="{36CEE168-1D94-43DF-846A-6629C8BCCF40}" destId="{2D9644FF-8376-443E-A1ED-56EC90A7F7E9}" srcOrd="0" destOrd="1" presId="urn:microsoft.com/office/officeart/2018/5/layout/CenteredIconLabelDescriptionList"/>
    <dgm:cxn modelId="{E3B36D58-3814-4DA7-9573-B772408F0D50}" srcId="{E53B533A-B026-4423-B5EE-2DEA39A38FB4}" destId="{B35B802A-BFF4-4B7A-BC48-3B3E005A427D}" srcOrd="2" destOrd="0" parTransId="{1EF488C6-E987-4F1E-8063-634EF17D1A1A}" sibTransId="{90921ACD-B99A-43EC-909C-E9E045F95DC2}"/>
    <dgm:cxn modelId="{DEE6B159-8767-46A5-82F6-DEC73669B270}" type="presOf" srcId="{F0C26FFE-DDA8-4036-8504-8C12527ACFCE}" destId="{2D9644FF-8376-443E-A1ED-56EC90A7F7E9}" srcOrd="0" destOrd="0" presId="urn:microsoft.com/office/officeart/2018/5/layout/CenteredIconLabelDescriptionList"/>
    <dgm:cxn modelId="{B3DCEB89-0716-4F44-8972-FCDC1C5FAD35}" srcId="{FE7361C0-AA1B-4795-89E2-DBEC2D6A8051}" destId="{F0C26FFE-DDA8-4036-8504-8C12527ACFCE}" srcOrd="0" destOrd="0" parTransId="{5EC966A3-B787-4022-93D2-F7C49854D2A9}" sibTransId="{BAC154F9-05FB-4593-B734-D326734AFB9B}"/>
    <dgm:cxn modelId="{FB7CB18E-899F-4BF0-A5EB-3F02D223D463}" srcId="{E53B533A-B026-4423-B5EE-2DEA39A38FB4}" destId="{FE7361C0-AA1B-4795-89E2-DBEC2D6A8051}" srcOrd="1" destOrd="0" parTransId="{F7E228D9-2532-4BD1-8F50-2D7055EDDE78}" sibTransId="{9B2A3792-2192-40AE-85D3-FAA8D9BF608F}"/>
    <dgm:cxn modelId="{51C32B94-91D7-4BEC-A953-1C892090A518}" type="presOf" srcId="{AD8315A8-F76F-492C-A45F-4A53601A8C02}" destId="{96CBF943-4951-4D63-A0CB-2D3B9258A459}" srcOrd="0" destOrd="0" presId="urn:microsoft.com/office/officeart/2018/5/layout/CenteredIconLabelDescriptionList"/>
    <dgm:cxn modelId="{B8CBCEBD-4BAC-4F6E-BDDE-089E4437539B}" type="presOf" srcId="{1C7AC734-F8C4-42DE-AF3F-C67173CB9636}" destId="{7395FD9C-664B-4A7E-B1DA-16DC088C1C97}" srcOrd="0" destOrd="1" presId="urn:microsoft.com/office/officeart/2018/5/layout/CenteredIconLabelDescriptionList"/>
    <dgm:cxn modelId="{6A0E2BCE-08AB-405D-8FD5-28EDCC1EC34C}" srcId="{E53B533A-B026-4423-B5EE-2DEA39A38FB4}" destId="{EFBA9AA3-5131-4A26-A4C8-373096CFD196}" srcOrd="0" destOrd="0" parTransId="{13185639-32BC-4A3E-9899-8039B443A4A3}" sibTransId="{CB44C3D0-0302-45FB-8BCD-75D761313B6B}"/>
    <dgm:cxn modelId="{EE5102D6-31FD-42E5-B77A-418EBAA34E46}" srcId="{EFBA9AA3-5131-4A26-A4C8-373096CFD196}" destId="{3BBCECAB-5DF5-4DB0-85D3-6F9C77078D86}" srcOrd="1" destOrd="0" parTransId="{FAEBA36C-0FEB-4EDF-A87E-57CC036654F6}" sibTransId="{0369B24C-5726-43ED-9D08-65BB474D6766}"/>
    <dgm:cxn modelId="{599DDCD7-9DD0-47B0-9C1D-8F558AAD0D22}" type="presOf" srcId="{E4E2D586-F594-497D-8D99-F8AAD79432A4}" destId="{7395FD9C-664B-4A7E-B1DA-16DC088C1C97}" srcOrd="0" destOrd="0" presId="urn:microsoft.com/office/officeart/2018/5/layout/CenteredIconLabelDescriptionList"/>
    <dgm:cxn modelId="{E8EC7BEA-4634-4F23-8451-E1B7AE0E1C46}" srcId="{B35B802A-BFF4-4B7A-BC48-3B3E005A427D}" destId="{1C7AC734-F8C4-42DE-AF3F-C67173CB9636}" srcOrd="1" destOrd="0" parTransId="{57A782B3-95CA-4B89-BA78-1D37EF36FD1A}" sibTransId="{0570B3B7-181C-4BB6-836E-618A203FBB4E}"/>
    <dgm:cxn modelId="{71405090-7666-4500-8AD9-AFFCDD8E9E42}" type="presParOf" srcId="{63254683-377E-4F67-B882-DCD92476A2FC}" destId="{A54EA36A-CA7B-45B4-ACD1-3B4710B2F6F6}" srcOrd="0" destOrd="0" presId="urn:microsoft.com/office/officeart/2018/5/layout/CenteredIconLabelDescriptionList"/>
    <dgm:cxn modelId="{978C8BFC-9539-4C5D-800D-BC9AFA955C0E}" type="presParOf" srcId="{A54EA36A-CA7B-45B4-ACD1-3B4710B2F6F6}" destId="{B5D08E01-297E-4568-BC9A-2425B8532426}" srcOrd="0" destOrd="0" presId="urn:microsoft.com/office/officeart/2018/5/layout/CenteredIconLabelDescriptionList"/>
    <dgm:cxn modelId="{BEDA1923-8B32-46D0-AC6F-521EFE0BE126}" type="presParOf" srcId="{A54EA36A-CA7B-45B4-ACD1-3B4710B2F6F6}" destId="{40DFD864-4050-47A3-8F2F-3D74EDC662E2}" srcOrd="1" destOrd="0" presId="urn:microsoft.com/office/officeart/2018/5/layout/CenteredIconLabelDescriptionList"/>
    <dgm:cxn modelId="{09728BC6-E1B7-4CB7-A948-B68FD91E6ABA}" type="presParOf" srcId="{A54EA36A-CA7B-45B4-ACD1-3B4710B2F6F6}" destId="{DD593D55-209A-41F4-AA95-27636D1E713E}" srcOrd="2" destOrd="0" presId="urn:microsoft.com/office/officeart/2018/5/layout/CenteredIconLabelDescriptionList"/>
    <dgm:cxn modelId="{C282AC03-EE64-4BD2-A598-BACF4C3F2C6E}" type="presParOf" srcId="{A54EA36A-CA7B-45B4-ACD1-3B4710B2F6F6}" destId="{FB0EA03D-9F7D-4349-A67A-D028D0F74337}" srcOrd="3" destOrd="0" presId="urn:microsoft.com/office/officeart/2018/5/layout/CenteredIconLabelDescriptionList"/>
    <dgm:cxn modelId="{D2F1881C-236A-4D67-B6C5-0A519E335165}" type="presParOf" srcId="{A54EA36A-CA7B-45B4-ACD1-3B4710B2F6F6}" destId="{96CBF943-4951-4D63-A0CB-2D3B9258A459}" srcOrd="4" destOrd="0" presId="urn:microsoft.com/office/officeart/2018/5/layout/CenteredIconLabelDescriptionList"/>
    <dgm:cxn modelId="{2488CAC3-AE17-4EE6-A5B6-DE31D1E01F92}" type="presParOf" srcId="{63254683-377E-4F67-B882-DCD92476A2FC}" destId="{E1064F58-7B6E-4BE9-AEB5-B1B4177040C8}" srcOrd="1" destOrd="0" presId="urn:microsoft.com/office/officeart/2018/5/layout/CenteredIconLabelDescriptionList"/>
    <dgm:cxn modelId="{878232C3-BED3-46C7-824B-762E7F302D00}" type="presParOf" srcId="{63254683-377E-4F67-B882-DCD92476A2FC}" destId="{A7DC60B3-9756-4A17-A4D6-7B5DCE10A613}" srcOrd="2" destOrd="0" presId="urn:microsoft.com/office/officeart/2018/5/layout/CenteredIconLabelDescriptionList"/>
    <dgm:cxn modelId="{83B1B8DD-CB72-446F-8F0B-0B8F17E2DB50}" type="presParOf" srcId="{A7DC60B3-9756-4A17-A4D6-7B5DCE10A613}" destId="{D00E567E-0DF9-47E9-95DF-647107F7F1FC}" srcOrd="0" destOrd="0" presId="urn:microsoft.com/office/officeart/2018/5/layout/CenteredIconLabelDescriptionList"/>
    <dgm:cxn modelId="{CB8FE968-32C6-4083-AA19-3DECE1CA06F4}" type="presParOf" srcId="{A7DC60B3-9756-4A17-A4D6-7B5DCE10A613}" destId="{9BB8A6A8-89FB-436A-A1F6-3332658E51C4}" srcOrd="1" destOrd="0" presId="urn:microsoft.com/office/officeart/2018/5/layout/CenteredIconLabelDescriptionList"/>
    <dgm:cxn modelId="{01908DAB-9089-42E7-8997-3245A9B579D7}" type="presParOf" srcId="{A7DC60B3-9756-4A17-A4D6-7B5DCE10A613}" destId="{89EF0BB8-F28F-49E0-9A7B-C6189562D4A1}" srcOrd="2" destOrd="0" presId="urn:microsoft.com/office/officeart/2018/5/layout/CenteredIconLabelDescriptionList"/>
    <dgm:cxn modelId="{B73BBE24-C587-4DE8-993C-4F271CB18B3D}" type="presParOf" srcId="{A7DC60B3-9756-4A17-A4D6-7B5DCE10A613}" destId="{36DEF3AC-E0DC-435C-BAA2-405C5C8312B5}" srcOrd="3" destOrd="0" presId="urn:microsoft.com/office/officeart/2018/5/layout/CenteredIconLabelDescriptionList"/>
    <dgm:cxn modelId="{84879718-E702-4ADF-A516-393625072916}" type="presParOf" srcId="{A7DC60B3-9756-4A17-A4D6-7B5DCE10A613}" destId="{2D9644FF-8376-443E-A1ED-56EC90A7F7E9}" srcOrd="4" destOrd="0" presId="urn:microsoft.com/office/officeart/2018/5/layout/CenteredIconLabelDescriptionList"/>
    <dgm:cxn modelId="{36BBA057-4D71-4154-BD91-019BD917536B}" type="presParOf" srcId="{63254683-377E-4F67-B882-DCD92476A2FC}" destId="{A310FE62-A814-4474-899D-361DF7EEEA16}" srcOrd="3" destOrd="0" presId="urn:microsoft.com/office/officeart/2018/5/layout/CenteredIconLabelDescriptionList"/>
    <dgm:cxn modelId="{B1435074-F30A-4F12-ABD3-1D5CBCD11B4F}" type="presParOf" srcId="{63254683-377E-4F67-B882-DCD92476A2FC}" destId="{787CC5CB-7B71-496F-AF38-972856A90708}" srcOrd="4" destOrd="0" presId="urn:microsoft.com/office/officeart/2018/5/layout/CenteredIconLabelDescriptionList"/>
    <dgm:cxn modelId="{7F230C54-F778-4B82-857E-17CA260E5961}" type="presParOf" srcId="{787CC5CB-7B71-496F-AF38-972856A90708}" destId="{9DCE6E73-8786-4C32-8E26-A69525B911C0}" srcOrd="0" destOrd="0" presId="urn:microsoft.com/office/officeart/2018/5/layout/CenteredIconLabelDescriptionList"/>
    <dgm:cxn modelId="{1C098D8A-9245-4AD9-9B98-973DD585B04B}" type="presParOf" srcId="{787CC5CB-7B71-496F-AF38-972856A90708}" destId="{BCF85C1F-DAFB-40C3-9440-DCCBA85047CD}" srcOrd="1" destOrd="0" presId="urn:microsoft.com/office/officeart/2018/5/layout/CenteredIconLabelDescriptionList"/>
    <dgm:cxn modelId="{D9C40968-AA91-49D5-AD14-72ED0A514DF9}" type="presParOf" srcId="{787CC5CB-7B71-496F-AF38-972856A90708}" destId="{6ACEA3DE-7E9D-468F-BF72-7C69D63E2FB6}" srcOrd="2" destOrd="0" presId="urn:microsoft.com/office/officeart/2018/5/layout/CenteredIconLabelDescriptionList"/>
    <dgm:cxn modelId="{6A41C936-C2A4-4213-97D6-A191F530BC94}" type="presParOf" srcId="{787CC5CB-7B71-496F-AF38-972856A90708}" destId="{F4F68476-A9AC-4485-914B-11FE596D7CF0}" srcOrd="3" destOrd="0" presId="urn:microsoft.com/office/officeart/2018/5/layout/CenteredIconLabelDescriptionList"/>
    <dgm:cxn modelId="{EF2F8A76-B5A4-4EC1-87F3-780DB662BAC4}" type="presParOf" srcId="{787CC5CB-7B71-496F-AF38-972856A90708}" destId="{7395FD9C-664B-4A7E-B1DA-16DC088C1C97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12322-3790-4EB6-AE02-41158429787E}">
      <dsp:nvSpPr>
        <dsp:cNvPr id="0" name=""/>
        <dsp:cNvSpPr/>
      </dsp:nvSpPr>
      <dsp:spPr>
        <a:xfrm>
          <a:off x="2556646" y="381"/>
          <a:ext cx="1681312" cy="16813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0E173-2AC9-47EE-9057-465658DE2863}">
      <dsp:nvSpPr>
        <dsp:cNvPr id="0" name=""/>
        <dsp:cNvSpPr/>
      </dsp:nvSpPr>
      <dsp:spPr>
        <a:xfrm>
          <a:off x="2914959" y="358693"/>
          <a:ext cx="964687" cy="964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5C096-6BB1-4D7C-9416-F15B8EF30FF4}">
      <dsp:nvSpPr>
        <dsp:cNvPr id="0" name=""/>
        <dsp:cNvSpPr/>
      </dsp:nvSpPr>
      <dsp:spPr>
        <a:xfrm>
          <a:off x="2019178" y="2205381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900" kern="1200" dirty="0"/>
            <a:t>I. </a:t>
          </a:r>
          <a:r>
            <a:rPr lang="de-DE" sz="1900" kern="1200" dirty="0" err="1"/>
            <a:t>Elect</a:t>
          </a:r>
          <a:r>
            <a:rPr lang="de-DE" sz="1900" kern="1200" dirty="0"/>
            <a:t> a </a:t>
          </a:r>
          <a:r>
            <a:rPr lang="de-DE" sz="1900" kern="1200" dirty="0" err="1"/>
            <a:t>new</a:t>
          </a:r>
          <a:r>
            <a:rPr lang="de-DE" sz="1900" kern="1200" dirty="0"/>
            <a:t> </a:t>
          </a:r>
          <a:r>
            <a:rPr lang="de-DE" sz="1900" kern="1200" dirty="0" err="1"/>
            <a:t>judge</a:t>
          </a:r>
          <a:r>
            <a:rPr lang="de-DE" sz="1900" kern="1200" dirty="0"/>
            <a:t> and </a:t>
          </a:r>
          <a:r>
            <a:rPr lang="de-DE" sz="1900" kern="1200" dirty="0" err="1"/>
            <a:t>defense</a:t>
          </a:r>
          <a:r>
            <a:rPr lang="de-DE" sz="1900" kern="1200" dirty="0"/>
            <a:t> </a:t>
          </a:r>
          <a:r>
            <a:rPr lang="de-DE" sz="1900" kern="1200" dirty="0" err="1"/>
            <a:t>lawyer</a:t>
          </a:r>
          <a:endParaRPr lang="en-US" sz="1900" kern="1200" dirty="0"/>
        </a:p>
      </dsp:txBody>
      <dsp:txXfrm>
        <a:off x="2019178" y="2205381"/>
        <a:ext cx="2756250" cy="720000"/>
      </dsp:txXfrm>
    </dsp:sp>
    <dsp:sp modelId="{B974542F-9AC4-41D0-8D11-76AE8354CBC8}">
      <dsp:nvSpPr>
        <dsp:cNvPr id="0" name=""/>
        <dsp:cNvSpPr/>
      </dsp:nvSpPr>
      <dsp:spPr>
        <a:xfrm>
          <a:off x="5795240" y="381"/>
          <a:ext cx="1681312" cy="1681312"/>
        </a:xfrm>
        <a:prstGeom prst="ellipse">
          <a:avLst/>
        </a:prstGeom>
        <a:solidFill>
          <a:schemeClr val="accent5">
            <a:hueOff val="1492336"/>
            <a:satOff val="137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B94E7-4D2F-4346-9F74-22733D77B5E3}">
      <dsp:nvSpPr>
        <dsp:cNvPr id="0" name=""/>
        <dsp:cNvSpPr/>
      </dsp:nvSpPr>
      <dsp:spPr>
        <a:xfrm>
          <a:off x="6153553" y="358693"/>
          <a:ext cx="964687" cy="964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9A200-3D0B-4CDE-97AD-D916C9A3E659}">
      <dsp:nvSpPr>
        <dsp:cNvPr id="0" name=""/>
        <dsp:cNvSpPr/>
      </dsp:nvSpPr>
      <dsp:spPr>
        <a:xfrm>
          <a:off x="5257771" y="2205381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900" kern="1200" dirty="0"/>
            <a:t>II. </a:t>
          </a:r>
          <a:r>
            <a:rPr lang="de-DE" sz="1900" kern="1200" dirty="0" err="1"/>
            <a:t>three</a:t>
          </a:r>
          <a:r>
            <a:rPr lang="de-DE" sz="1900" kern="1200" dirty="0"/>
            <a:t> Cases </a:t>
          </a:r>
          <a:r>
            <a:rPr lang="de-DE" sz="1900" kern="1200" dirty="0" err="1"/>
            <a:t>to</a:t>
          </a:r>
          <a:r>
            <a:rPr lang="de-DE" sz="1900" kern="1200" dirty="0"/>
            <a:t> trial</a:t>
          </a:r>
          <a:endParaRPr lang="en-US" sz="1900" kern="1200" dirty="0"/>
        </a:p>
      </dsp:txBody>
      <dsp:txXfrm>
        <a:off x="5257771" y="2205381"/>
        <a:ext cx="275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08E01-297E-4568-BC9A-2425B8532426}">
      <dsp:nvSpPr>
        <dsp:cNvPr id="0" name=""/>
        <dsp:cNvSpPr/>
      </dsp:nvSpPr>
      <dsp:spPr>
        <a:xfrm>
          <a:off x="1082692" y="94262"/>
          <a:ext cx="1159444" cy="11594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93D55-209A-41F4-AA95-27636D1E713E}">
      <dsp:nvSpPr>
        <dsp:cNvPr id="0" name=""/>
        <dsp:cNvSpPr/>
      </dsp:nvSpPr>
      <dsp:spPr>
        <a:xfrm>
          <a:off x="6065" y="1394901"/>
          <a:ext cx="3312699" cy="496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e-DE" sz="2700" b="1" kern="1200" dirty="0"/>
            <a:t>Graph Drawing</a:t>
          </a:r>
          <a:endParaRPr lang="en-US" sz="2700" kern="1200" dirty="0"/>
        </a:p>
      </dsp:txBody>
      <dsp:txXfrm>
        <a:off x="6065" y="1394901"/>
        <a:ext cx="3312699" cy="496904"/>
      </dsp:txXfrm>
    </dsp:sp>
    <dsp:sp modelId="{96CBF943-4951-4D63-A0CB-2D3B9258A459}">
      <dsp:nvSpPr>
        <dsp:cNvPr id="0" name=""/>
        <dsp:cNvSpPr/>
      </dsp:nvSpPr>
      <dsp:spPr>
        <a:xfrm>
          <a:off x="6065" y="1957478"/>
          <a:ext cx="3312699" cy="142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i="1" kern="1200" dirty="0"/>
            <a:t>Display a </a:t>
          </a:r>
          <a:r>
            <a:rPr lang="de-DE" sz="1700" i="1" kern="1200" dirty="0" err="1"/>
            <a:t>spanning</a:t>
          </a:r>
          <a:r>
            <a:rPr lang="de-DE" sz="1700" i="1" kern="1200" dirty="0"/>
            <a:t> 2-connected </a:t>
          </a:r>
          <a:r>
            <a:rPr lang="de-DE" sz="1700" i="1" kern="1200" dirty="0" err="1"/>
            <a:t>subgraph</a:t>
          </a:r>
          <a:r>
            <a:rPr lang="de-DE" sz="1700" i="1" kern="1200" dirty="0"/>
            <a:t> </a:t>
          </a:r>
          <a:r>
            <a:rPr lang="de-DE" sz="1700" i="1" kern="1200" dirty="0" err="1"/>
            <a:t>nicely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i="1" kern="1200" dirty="0"/>
            <a:t>Draw a </a:t>
          </a:r>
          <a:r>
            <a:rPr lang="de-DE" sz="1700" i="1" kern="1200" dirty="0" err="1"/>
            <a:t>graph</a:t>
          </a:r>
          <a:r>
            <a:rPr lang="de-DE" sz="1700" i="1" kern="1200" dirty="0"/>
            <a:t> so </a:t>
          </a:r>
          <a:r>
            <a:rPr lang="de-DE" sz="1700" i="1" kern="1200" dirty="0" err="1"/>
            <a:t>that</a:t>
          </a:r>
          <a:r>
            <a:rPr lang="de-DE" sz="1700" i="1" kern="1200" dirty="0"/>
            <a:t> </a:t>
          </a:r>
          <a:r>
            <a:rPr lang="de-DE" sz="1700" i="1" kern="1200" dirty="0" err="1"/>
            <a:t>it</a:t>
          </a:r>
          <a:r>
            <a:rPr lang="de-DE" sz="1700" i="1" kern="1200" dirty="0"/>
            <a:t> </a:t>
          </a:r>
          <a:r>
            <a:rPr lang="de-DE" sz="1700" i="1" kern="1200" dirty="0" err="1"/>
            <a:t>is</a:t>
          </a:r>
          <a:r>
            <a:rPr lang="de-DE" sz="1700" i="1" kern="1200" dirty="0"/>
            <a:t> </a:t>
          </a:r>
          <a:r>
            <a:rPr lang="de-DE" sz="1700" i="1" kern="1200" dirty="0" err="1"/>
            <a:t>perceived</a:t>
          </a:r>
          <a:r>
            <a:rPr lang="de-DE" sz="1700" i="1" kern="1200" dirty="0"/>
            <a:t> </a:t>
          </a:r>
          <a:r>
            <a:rPr lang="de-DE" sz="1700" i="1" kern="1200" dirty="0" err="1"/>
            <a:t>as</a:t>
          </a:r>
          <a:r>
            <a:rPr lang="de-DE" sz="1700" i="1" kern="1200" dirty="0"/>
            <a:t> a </a:t>
          </a:r>
          <a:r>
            <a:rPr lang="de-DE" sz="1700" i="1" kern="1200" dirty="0" err="1"/>
            <a:t>single</a:t>
          </a:r>
          <a:r>
            <a:rPr lang="de-DE" sz="1700" i="1" kern="1200" dirty="0"/>
            <a:t> salient feature</a:t>
          </a:r>
          <a:endParaRPr lang="en-US" sz="1700" kern="1200" dirty="0"/>
        </a:p>
      </dsp:txBody>
      <dsp:txXfrm>
        <a:off x="6065" y="1957478"/>
        <a:ext cx="3312699" cy="1420376"/>
      </dsp:txXfrm>
    </dsp:sp>
    <dsp:sp modelId="{D00E567E-0DF9-47E9-95DF-647107F7F1FC}">
      <dsp:nvSpPr>
        <dsp:cNvPr id="0" name=""/>
        <dsp:cNvSpPr/>
      </dsp:nvSpPr>
      <dsp:spPr>
        <a:xfrm>
          <a:off x="4975114" y="94262"/>
          <a:ext cx="1159444" cy="11594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F0BB8-F28F-49E0-9A7B-C6189562D4A1}">
      <dsp:nvSpPr>
        <dsp:cNvPr id="0" name=""/>
        <dsp:cNvSpPr/>
      </dsp:nvSpPr>
      <dsp:spPr>
        <a:xfrm>
          <a:off x="3898487" y="1394901"/>
          <a:ext cx="3312699" cy="496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e-DE" sz="2700" b="1" kern="1200" dirty="0"/>
            <a:t>Network </a:t>
          </a:r>
          <a:r>
            <a:rPr lang="de-DE" sz="2700" b="1" kern="1200" dirty="0" err="1"/>
            <a:t>Visualization</a:t>
          </a:r>
          <a:endParaRPr lang="en-US" sz="2700" kern="1200" dirty="0"/>
        </a:p>
      </dsp:txBody>
      <dsp:txXfrm>
        <a:off x="3898487" y="1394901"/>
        <a:ext cx="3312699" cy="496904"/>
      </dsp:txXfrm>
    </dsp:sp>
    <dsp:sp modelId="{2D9644FF-8376-443E-A1ED-56EC90A7F7E9}">
      <dsp:nvSpPr>
        <dsp:cNvPr id="0" name=""/>
        <dsp:cNvSpPr/>
      </dsp:nvSpPr>
      <dsp:spPr>
        <a:xfrm>
          <a:off x="3898487" y="1957478"/>
          <a:ext cx="3312699" cy="142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i="1" kern="1200"/>
            <a:t>Scale visual proofs to larger networks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i="1" kern="1200"/>
            <a:t>Consider temporal data and geospatial data</a:t>
          </a:r>
          <a:endParaRPr lang="en-US" sz="1700" kern="1200"/>
        </a:p>
      </dsp:txBody>
      <dsp:txXfrm>
        <a:off x="3898487" y="1957478"/>
        <a:ext cx="3312699" cy="1420376"/>
      </dsp:txXfrm>
    </dsp:sp>
    <dsp:sp modelId="{9DCE6E73-8786-4C32-8E26-A69525B911C0}">
      <dsp:nvSpPr>
        <dsp:cNvPr id="0" name=""/>
        <dsp:cNvSpPr/>
      </dsp:nvSpPr>
      <dsp:spPr>
        <a:xfrm>
          <a:off x="8867536" y="94262"/>
          <a:ext cx="1159444" cy="11594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EA3DE-7E9D-468F-BF72-7C69D63E2FB6}">
      <dsp:nvSpPr>
        <dsp:cNvPr id="0" name=""/>
        <dsp:cNvSpPr/>
      </dsp:nvSpPr>
      <dsp:spPr>
        <a:xfrm>
          <a:off x="7790909" y="1394901"/>
          <a:ext cx="3312699" cy="496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e-DE" sz="2700" b="1" kern="1200" dirty="0" err="1"/>
            <a:t>Perception</a:t>
          </a:r>
          <a:r>
            <a:rPr lang="de-DE" sz="2700" b="1" kern="1200" dirty="0"/>
            <a:t> Research</a:t>
          </a:r>
          <a:endParaRPr lang="en-US" sz="2700" kern="1200" dirty="0"/>
        </a:p>
      </dsp:txBody>
      <dsp:txXfrm>
        <a:off x="7790909" y="1394901"/>
        <a:ext cx="3312699" cy="496904"/>
      </dsp:txXfrm>
    </dsp:sp>
    <dsp:sp modelId="{7395FD9C-664B-4A7E-B1DA-16DC088C1C97}">
      <dsp:nvSpPr>
        <dsp:cNvPr id="0" name=""/>
        <dsp:cNvSpPr/>
      </dsp:nvSpPr>
      <dsp:spPr>
        <a:xfrm>
          <a:off x="7790909" y="1957478"/>
          <a:ext cx="3312699" cy="142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i="1" kern="1200"/>
            <a:t>Verify that response time depends on perceptual complexity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i="1" kern="1200"/>
            <a:t>Evaluate subjective influences on unimpeachability</a:t>
          </a:r>
          <a:endParaRPr lang="en-US" sz="1700" kern="1200"/>
        </a:p>
      </dsp:txBody>
      <dsp:txXfrm>
        <a:off x="7790909" y="1957478"/>
        <a:ext cx="3312699" cy="1420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B509E-2F8F-4171-8C38-2D5BA766D0E8}" type="datetimeFigureOut">
              <a:rPr lang="de-DE" smtClean="0"/>
              <a:t>18.09.2024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443F8-7270-471F-B1B4-B2ADB8E0CC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75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443F8-7270-471F-B1B4-B2ADB8E0CC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151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14875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3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4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80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‹Nr.›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022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57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57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97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8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1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2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9/18/2024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366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539A31-0D60-6E0F-AAD5-C4AFDA9C4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510" y="4602162"/>
            <a:ext cx="4457690" cy="1720850"/>
          </a:xfrm>
        </p:spPr>
        <p:txBody>
          <a:bodyPr anchor="ctr">
            <a:normAutofit/>
          </a:bodyPr>
          <a:lstStyle/>
          <a:p>
            <a:r>
              <a:rPr lang="de-DE" cap="small" dirty="0"/>
              <a:t>GraphTrials:</a:t>
            </a:r>
            <a:br>
              <a:rPr lang="de-DE" cap="small" dirty="0"/>
            </a:br>
            <a:r>
              <a:rPr lang="en-US" cap="small" dirty="0"/>
              <a:t>Visual Proofs of Graph Properties</a:t>
            </a:r>
            <a:endParaRPr lang="de-DE" cap="small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6CF2A7-EAED-1BF6-49C8-D88580EBE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4446" y="4607609"/>
            <a:ext cx="5219108" cy="1720850"/>
          </a:xfrm>
        </p:spPr>
        <p:txBody>
          <a:bodyPr anchor="ctr">
            <a:normAutofit/>
          </a:bodyPr>
          <a:lstStyle/>
          <a:p>
            <a:pPr>
              <a:lnSpc>
                <a:spcPct val="115000"/>
              </a:lnSpc>
            </a:pPr>
            <a:r>
              <a:rPr lang="de-DE" sz="1700" u="sng" dirty="0"/>
              <a:t>Henry Förster</a:t>
            </a:r>
            <a:r>
              <a:rPr lang="de-DE" sz="1700" dirty="0"/>
              <a:t>, Felix </a:t>
            </a:r>
            <a:r>
              <a:rPr lang="de-DE" sz="1700" dirty="0" err="1"/>
              <a:t>Klesen</a:t>
            </a:r>
            <a:r>
              <a:rPr lang="de-DE" sz="1700" dirty="0"/>
              <a:t>, Tim Dwyer, Peter </a:t>
            </a:r>
            <a:r>
              <a:rPr lang="de-DE" sz="1700" dirty="0" err="1"/>
              <a:t>Eades</a:t>
            </a:r>
            <a:r>
              <a:rPr lang="de-DE" sz="1700" dirty="0"/>
              <a:t>, Seok-Hee Hong, Stephen G. </a:t>
            </a:r>
            <a:r>
              <a:rPr lang="de-DE" sz="1700" dirty="0" err="1"/>
              <a:t>Kobourov</a:t>
            </a:r>
            <a:r>
              <a:rPr lang="de-DE" sz="1700" dirty="0"/>
              <a:t>, </a:t>
            </a:r>
            <a:br>
              <a:rPr lang="de-DE" sz="1700" dirty="0"/>
            </a:br>
            <a:r>
              <a:rPr lang="de-DE" sz="1700" dirty="0"/>
              <a:t>Giuseppe </a:t>
            </a:r>
            <a:r>
              <a:rPr lang="de-DE" sz="1700" dirty="0" err="1"/>
              <a:t>Liotta</a:t>
            </a:r>
            <a:r>
              <a:rPr lang="de-DE" sz="1700" dirty="0"/>
              <a:t>, Kazuo </a:t>
            </a:r>
            <a:r>
              <a:rPr lang="de-DE" sz="1700" dirty="0" err="1"/>
              <a:t>Misue</a:t>
            </a:r>
            <a:r>
              <a:rPr lang="de-DE" sz="1700" dirty="0"/>
              <a:t>, Fabrizio </a:t>
            </a:r>
            <a:r>
              <a:rPr lang="de-DE" sz="1700" dirty="0" err="1"/>
              <a:t>Montecchiani</a:t>
            </a:r>
            <a:r>
              <a:rPr lang="de-DE" sz="1700" dirty="0"/>
              <a:t>, Alexander </a:t>
            </a:r>
            <a:r>
              <a:rPr lang="de-DE" sz="1700" dirty="0" err="1"/>
              <a:t>Pastukhov</a:t>
            </a:r>
            <a:r>
              <a:rPr lang="de-DE" sz="1700" dirty="0"/>
              <a:t>, Falk Schreiber</a:t>
            </a:r>
          </a:p>
        </p:txBody>
      </p:sp>
      <p:pic>
        <p:nvPicPr>
          <p:cNvPr id="4" name="Picture 3" descr="Ein Netz von verbundenen Punkten">
            <a:extLst>
              <a:ext uri="{FF2B5EF4-FFF2-40B4-BE49-F238E27FC236}">
                <a16:creationId xmlns:a16="http://schemas.microsoft.com/office/drawing/2014/main" id="{4BB1363E-CF29-4399-01B7-EA8A2A7535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7" b="13208"/>
          <a:stretch/>
        </p:blipFill>
        <p:spPr>
          <a:xfrm>
            <a:off x="20" y="10"/>
            <a:ext cx="12191977" cy="401477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546258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9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6"/>
    </mc:Choice>
    <mc:Fallback xmlns="">
      <p:transition spd="slow" advTm="171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9DA814-E35D-2559-5E6A-F07B12E8A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cap="all" dirty="0"/>
              <a:t>Evidence 2.B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nhaltsplatzhalter 8">
            <a:extLst>
              <a:ext uri="{FF2B5EF4-FFF2-40B4-BE49-F238E27FC236}">
                <a16:creationId xmlns:a16="http://schemas.microsoft.com/office/drawing/2014/main" id="{CCC25AEC-BFDE-2DE4-8FD6-A6666EE79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4386" y="1313085"/>
            <a:ext cx="6000486" cy="475557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19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"/>
    </mc:Choice>
    <mc:Fallback xmlns="">
      <p:transition spd="slow" advTm="44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9DA814-E35D-2559-5E6A-F07B12E8A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cap="all" dirty="0"/>
              <a:t>Evidence 2.C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nhaltsplatzhalter 8">
            <a:extLst>
              <a:ext uri="{FF2B5EF4-FFF2-40B4-BE49-F238E27FC236}">
                <a16:creationId xmlns:a16="http://schemas.microsoft.com/office/drawing/2014/main" id="{07D282FC-4A34-6C66-0DBA-81FE7CFB0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8302" y="445904"/>
            <a:ext cx="5617698" cy="596619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243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"/>
    </mc:Choice>
    <mc:Fallback xmlns="">
      <p:transition spd="slow" advTm="44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Video 20" descr="Box Packages">
            <a:extLst>
              <a:ext uri="{FF2B5EF4-FFF2-40B4-BE49-F238E27FC236}">
                <a16:creationId xmlns:a16="http://schemas.microsoft.com/office/drawing/2014/main" id="{9CDCC759-5B6D-5232-A5DA-EB3D5D796F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58"/>
          <a:stretch/>
        </p:blipFill>
        <p:spPr>
          <a:xfrm>
            <a:off x="20" y="10"/>
            <a:ext cx="11976408" cy="673841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CFCE6BC-4706-49A2-816A-A44669F98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2519508-A780-4D3C-AFC8-363D53F24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9400 w 12192000"/>
              <a:gd name="connsiteY0" fmla="*/ 540000 h 6858000"/>
              <a:gd name="connsiteX1" fmla="*/ 539400 w 12192000"/>
              <a:gd name="connsiteY1" fmla="*/ 6318000 h 6858000"/>
              <a:gd name="connsiteX2" fmla="*/ 11652600 w 12192000"/>
              <a:gd name="connsiteY2" fmla="*/ 6318000 h 6858000"/>
              <a:gd name="connsiteX3" fmla="*/ 11652600 w 12192000"/>
              <a:gd name="connsiteY3" fmla="*/ 540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39400" y="540000"/>
                </a:moveTo>
                <a:lnTo>
                  <a:pt x="539400" y="6318000"/>
                </a:lnTo>
                <a:lnTo>
                  <a:pt x="11652600" y="6318000"/>
                </a:lnTo>
                <a:lnTo>
                  <a:pt x="11652600" y="540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Rectangle 5">
            <a:extLst>
              <a:ext uri="{FF2B5EF4-FFF2-40B4-BE49-F238E27FC236}">
                <a16:creationId xmlns:a16="http://schemas.microsoft.com/office/drawing/2014/main" id="{96FFB859-0BF4-44C8-92CE-827BC0BED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31686" y="432884"/>
            <a:ext cx="11113200" cy="5778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CDEF92B-EF46-450B-A7CA-74A060345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0" y="1079500"/>
            <a:ext cx="7797799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Case 3</a:t>
            </a:r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47D4CC9E-D7CF-1B25-6E97-8C3EB820E96E}"/>
              </a:ext>
            </a:extLst>
          </p:cNvPr>
          <p:cNvSpPr txBox="1">
            <a:spLocks/>
          </p:cNvSpPr>
          <p:nvPr/>
        </p:nvSpPr>
        <p:spPr>
          <a:xfrm>
            <a:off x="3308350" y="4113213"/>
            <a:ext cx="5575300" cy="1655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fontAlgn="auto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tabLst/>
              <a:defRPr/>
            </a:pPr>
            <a:r>
              <a:rPr kumimoji="0" lang="en-US" sz="2400" b="0" i="1" u="none" strike="noStrike" cap="all" spc="4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Logistics network was </a:t>
            </a:r>
            <a:r>
              <a:rPr lang="en-US" sz="2400" i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classified as </a:t>
            </a:r>
            <a:r>
              <a:rPr kumimoji="0" lang="en-US" sz="2400" b="0" i="1" u="none" strike="noStrike" cap="all" spc="4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Hamiltonian by an ai based heuristic.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5">
            <a:extLst>
              <a:ext uri="{FF2B5EF4-FFF2-40B4-BE49-F238E27FC236}">
                <a16:creationId xmlns:a16="http://schemas.microsoft.com/office/drawing/2014/main" id="{AA3C88C9-7D12-4F69-958C-2A345F963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431686" y="6210884"/>
            <a:ext cx="11113200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5">
            <a:extLst>
              <a:ext uri="{FF2B5EF4-FFF2-40B4-BE49-F238E27FC236}">
                <a16:creationId xmlns:a16="http://schemas.microsoft.com/office/drawing/2014/main" id="{D6F31C7F-BCF9-4876-B103-B1470FB2E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1544886" y="432884"/>
            <a:ext cx="0" cy="5778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5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8"/>
    </mc:Choice>
    <mc:Fallback xmlns="">
      <p:transition spd="slow" advTm="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1" objId="21"/>
        <p14:playEvt time="5503" objId="21"/>
        <p14:stopEvt time="9078" objId="21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9DA814-E35D-2559-5E6A-F07B12E8A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cap="all" dirty="0"/>
              <a:t>Evidence 3.A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nhaltsplatzhalter 8">
            <a:extLst>
              <a:ext uri="{FF2B5EF4-FFF2-40B4-BE49-F238E27FC236}">
                <a16:creationId xmlns:a16="http://schemas.microsoft.com/office/drawing/2014/main" id="{40B4293B-375F-259B-FFC9-DED985772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9891" y="1052359"/>
            <a:ext cx="5909476" cy="527702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883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"/>
    </mc:Choice>
    <mc:Fallback xmlns="">
      <p:transition spd="slow" advTm="44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9DA814-E35D-2559-5E6A-F07B12E8A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cap="all" dirty="0"/>
              <a:t>Evidence 3.B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nhaltsplatzhalter 8">
            <a:extLst>
              <a:ext uri="{FF2B5EF4-FFF2-40B4-BE49-F238E27FC236}">
                <a16:creationId xmlns:a16="http://schemas.microsoft.com/office/drawing/2014/main" id="{165616A7-734A-ACFF-D9B5-266B24C87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2657" y="1115486"/>
            <a:ext cx="5163944" cy="515077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02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"/>
    </mc:Choice>
    <mc:Fallback xmlns="">
      <p:transition spd="slow" advTm="44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9DA814-E35D-2559-5E6A-F07B12E8A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cap="all" dirty="0"/>
              <a:t>Evidence 3.C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nhaltsplatzhalter 8">
            <a:extLst>
              <a:ext uri="{FF2B5EF4-FFF2-40B4-BE49-F238E27FC236}">
                <a16:creationId xmlns:a16="http://schemas.microsoft.com/office/drawing/2014/main" id="{6ACFD695-F3DF-B381-2A15-E220F0CCD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16117" y="1052359"/>
            <a:ext cx="5277024" cy="527702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575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"/>
    </mc:Choice>
    <mc:Fallback xmlns="">
      <p:transition spd="slow" advTm="44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6AE70F-9BA8-1DDF-CAAD-BC12BD1D2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cap="all" dirty="0"/>
              <a:t>Applause for the Volunteers</a:t>
            </a:r>
          </a:p>
        </p:txBody>
      </p:sp>
      <p:pic>
        <p:nvPicPr>
          <p:cNvPr id="7" name="Graphic 6" descr="Clapping Hands">
            <a:extLst>
              <a:ext uri="{FF2B5EF4-FFF2-40B4-BE49-F238E27FC236}">
                <a16:creationId xmlns:a16="http://schemas.microsoft.com/office/drawing/2014/main" id="{9BACE1C9-24F0-A7F3-2083-65A74C806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989" y="930894"/>
            <a:ext cx="4996212" cy="499621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507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03C95F-C05D-41BA-CCBA-187ECF14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1089025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r>
              <a:rPr lang="en-US" dirty="0"/>
              <a:t>Discussion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28714F-7AB7-F46B-4E85-ACE77E8DD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1" y="1089025"/>
            <a:ext cx="4451347" cy="4679950"/>
          </a:xfrm>
        </p:spPr>
        <p:txBody>
          <a:bodyPr vert="horz" lIns="0" tIns="0" rIns="0" bIns="0" rtlCol="0" anchor="ctr" anchorCtr="0">
            <a:normAutofit/>
          </a:bodyPr>
          <a:lstStyle/>
          <a:p>
            <a:pPr marL="0" indent="0" algn="ctr">
              <a:buNone/>
            </a:pPr>
            <a:r>
              <a:rPr lang="en-US" sz="2400" i="1" dirty="0"/>
              <a:t>Which effects did we observe in action?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97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B69608-7B3B-0CD7-1D37-4D2253769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4426782" cy="1331637"/>
          </a:xfrm>
        </p:spPr>
        <p:txBody>
          <a:bodyPr anchor="b">
            <a:normAutofit/>
          </a:bodyPr>
          <a:lstStyle/>
          <a:p>
            <a:pPr algn="ctr"/>
            <a:r>
              <a:rPr lang="de-DE" dirty="0"/>
              <a:t>Case 1: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Cut-Vertex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520752-23A4-32A6-0917-FB15C0A8F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4460874" cy="355892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"/>
            </a:pPr>
            <a:r>
              <a:rPr lang="de-DE" b="1" dirty="0"/>
              <a:t>1.A: </a:t>
            </a:r>
            <a:r>
              <a:rPr lang="de-DE" dirty="0"/>
              <a:t>Gestalt </a:t>
            </a:r>
            <a:r>
              <a:rPr lang="de-DE" dirty="0" err="1"/>
              <a:t>principle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Grouping</a:t>
            </a:r>
            <a:r>
              <a:rPr lang="de-DE" dirty="0"/>
              <a:t> </a:t>
            </a:r>
            <a:r>
              <a:rPr lang="de-DE" dirty="0" err="1"/>
              <a:t>suggests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component</a:t>
            </a:r>
            <a:endParaRPr lang="de-DE" dirty="0"/>
          </a:p>
          <a:p>
            <a:pPr lvl="1">
              <a:buFont typeface="Wingdings 3" panose="05040102010807070707" pitchFamily="18" charset="2"/>
              <a:buChar char=""/>
            </a:pPr>
            <a:r>
              <a:rPr lang="de-DE" dirty="0"/>
              <a:t> </a:t>
            </a:r>
            <a:r>
              <a:rPr lang="de-DE" dirty="0" err="1"/>
              <a:t>Missing</a:t>
            </a:r>
            <a:r>
              <a:rPr lang="de-DE" dirty="0"/>
              <a:t> </a:t>
            </a:r>
            <a:r>
              <a:rPr lang="de-DE" dirty="0" err="1"/>
              <a:t>edges</a:t>
            </a:r>
            <a:r>
              <a:rPr lang="de-DE" dirty="0"/>
              <a:t> on </a:t>
            </a:r>
            <a:r>
              <a:rPr lang="de-DE" dirty="0" err="1"/>
              <a:t>circle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 </a:t>
            </a:r>
            <a:r>
              <a:rPr lang="de-DE" dirty="0" err="1"/>
              <a:t>create</a:t>
            </a:r>
            <a:r>
              <a:rPr lang="de-DE" dirty="0"/>
              <a:t> </a:t>
            </a:r>
            <a:r>
              <a:rPr lang="de-DE" dirty="0" err="1"/>
              <a:t>bias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wrong</a:t>
            </a:r>
            <a:r>
              <a:rPr lang="de-DE" dirty="0"/>
              <a:t> </a:t>
            </a:r>
            <a:r>
              <a:rPr lang="de-DE" dirty="0" err="1"/>
              <a:t>partition</a:t>
            </a:r>
            <a:endParaRPr lang="de-DE" dirty="0"/>
          </a:p>
          <a:p>
            <a:pPr>
              <a:buFont typeface="Wingdings" panose="05000000000000000000" pitchFamily="2" charset="2"/>
              <a:buChar char=""/>
            </a:pPr>
            <a:r>
              <a:rPr lang="de-DE" b="1" dirty="0"/>
              <a:t>1.B: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a </a:t>
            </a:r>
            <a:r>
              <a:rPr lang="de-DE" dirty="0" err="1"/>
              <a:t>hidden</a:t>
            </a:r>
            <a:r>
              <a:rPr lang="de-DE" dirty="0"/>
              <a:t> </a:t>
            </a:r>
            <a:r>
              <a:rPr lang="de-DE" dirty="0" err="1"/>
              <a:t>edge</a:t>
            </a:r>
            <a:r>
              <a:rPr lang="de-DE" dirty="0"/>
              <a:t>?</a:t>
            </a:r>
          </a:p>
          <a:p>
            <a:pPr>
              <a:buFont typeface="Wingdings" panose="05000000000000000000" pitchFamily="2" charset="2"/>
              <a:buChar char=""/>
            </a:pPr>
            <a:r>
              <a:rPr lang="de-DE" b="1" dirty="0"/>
              <a:t>1.C: </a:t>
            </a:r>
            <a:r>
              <a:rPr lang="de-DE" dirty="0"/>
              <a:t>Cut-Vertex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preattentively</a:t>
            </a:r>
            <a:r>
              <a:rPr lang="de-DE" dirty="0"/>
              <a:t> visible</a:t>
            </a:r>
          </a:p>
          <a:p>
            <a:pPr marL="702900" lvl="1" indent="-342900">
              <a:buFont typeface="Wingdings 3" panose="05040102010807070707" pitchFamily="18" charset="2"/>
              <a:buChar char="&quot;"/>
            </a:pPr>
            <a:r>
              <a:rPr lang="de-DE" dirty="0"/>
              <a:t>But </a:t>
            </a:r>
            <a:r>
              <a:rPr lang="de-DE" dirty="0" err="1"/>
              <a:t>overall</a:t>
            </a:r>
            <a:r>
              <a:rPr lang="de-DE" dirty="0"/>
              <a:t> </a:t>
            </a:r>
            <a:r>
              <a:rPr lang="de-DE" dirty="0" err="1"/>
              <a:t>readability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bad</a:t>
            </a:r>
            <a:r>
              <a:rPr lang="de-DE" dirty="0"/>
              <a:t>!</a:t>
            </a:r>
          </a:p>
          <a:p>
            <a:pPr>
              <a:buFont typeface="Wingdings 3" panose="05040102010807070707" pitchFamily="18" charset="2"/>
              <a:buChar char=""/>
            </a:pPr>
            <a:endParaRPr lang="de-D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2478B3-BDC4-4698-948E-A96AF854E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802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5" name="Inhaltsplatzhalter 8">
            <a:extLst>
              <a:ext uri="{FF2B5EF4-FFF2-40B4-BE49-F238E27FC236}">
                <a16:creationId xmlns:a16="http://schemas.microsoft.com/office/drawing/2014/main" id="{C3570A00-3EF8-A331-8791-94B963684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104316" y="1132515"/>
            <a:ext cx="4592970" cy="459297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3391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nhaltsplatzhalter 8">
            <a:extLst>
              <a:ext uri="{FF2B5EF4-FFF2-40B4-BE49-F238E27FC236}">
                <a16:creationId xmlns:a16="http://schemas.microsoft.com/office/drawing/2014/main" id="{53DF7759-21AD-C2F5-1A87-1147449CA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173813" y="492159"/>
            <a:ext cx="4453975" cy="587368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D2A5441E-A880-B67D-2742-98D47F988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741124" y="1718188"/>
            <a:ext cx="5364561" cy="353030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392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B69608-7B3B-0CD7-1D37-4D2253769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4426782" cy="1331637"/>
          </a:xfrm>
        </p:spPr>
        <p:txBody>
          <a:bodyPr anchor="b">
            <a:normAutofit/>
          </a:bodyPr>
          <a:lstStyle/>
          <a:p>
            <a:pPr algn="ctr"/>
            <a:r>
              <a:rPr lang="de-DE" dirty="0"/>
              <a:t>Case 2: The Graph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Connected</a:t>
            </a:r>
            <a:endParaRPr lang="de-D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2478B3-BDC4-4698-948E-A96AF854E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802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8" name="Inhaltsplatzhalter 8">
            <a:extLst>
              <a:ext uri="{FF2B5EF4-FFF2-40B4-BE49-F238E27FC236}">
                <a16:creationId xmlns:a16="http://schemas.microsoft.com/office/drawing/2014/main" id="{53DF7759-21AD-C2F5-1A87-1147449CA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48087" y="1481059"/>
            <a:ext cx="4915745" cy="389588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3391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981F0C5-D8FD-2EE6-9B89-526D628965C5}"/>
              </a:ext>
            </a:extLst>
          </p:cNvPr>
          <p:cNvSpPr txBox="1">
            <a:spLocks/>
          </p:cNvSpPr>
          <p:nvPr/>
        </p:nvSpPr>
        <p:spPr>
          <a:xfrm>
            <a:off x="1080000" y="2759076"/>
            <a:ext cx="4460874" cy="355892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360000" indent="-3600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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20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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20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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"/>
            </a:pPr>
            <a:r>
              <a:rPr lang="de-DE" b="1" dirty="0"/>
              <a:t>2.A &amp; 2.B: </a:t>
            </a:r>
            <a:r>
              <a:rPr lang="de-DE" dirty="0"/>
              <a:t>Same </a:t>
            </a:r>
            <a:r>
              <a:rPr lang="de-DE" dirty="0" err="1"/>
              <a:t>layout</a:t>
            </a:r>
            <a:endParaRPr lang="de-DE" dirty="0"/>
          </a:p>
          <a:p>
            <a:pPr marL="702900" lvl="1" indent="-342900">
              <a:buFont typeface="Wingdings 3" panose="05040102010807070707" pitchFamily="18" charset="2"/>
              <a:buChar char="&quot;"/>
            </a:pPr>
            <a:r>
              <a:rPr lang="de-DE" dirty="0"/>
              <a:t>Color-highlight </a:t>
            </a:r>
            <a:r>
              <a:rPr lang="de-DE" dirty="0" err="1"/>
              <a:t>spanning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focus</a:t>
            </a:r>
            <a:r>
              <a:rPr lang="de-DE" dirty="0"/>
              <a:t> </a:t>
            </a:r>
            <a:r>
              <a:rPr lang="de-DE" dirty="0" err="1"/>
              <a:t>pre-attentive</a:t>
            </a:r>
            <a:r>
              <a:rPr lang="de-DE" dirty="0"/>
              <a:t> </a:t>
            </a:r>
            <a:r>
              <a:rPr lang="de-DE" dirty="0" err="1"/>
              <a:t>perception</a:t>
            </a:r>
            <a:endParaRPr lang="de-DE" dirty="0"/>
          </a:p>
          <a:p>
            <a:pPr marL="702900" lvl="1" indent="-342900">
              <a:buFont typeface="Wingdings 3" panose="05040102010807070707" pitchFamily="18" charset="2"/>
              <a:buChar char="&quot;"/>
            </a:pPr>
            <a:r>
              <a:rPr lang="de-DE" b="1" dirty="0"/>
              <a:t>Visual Query: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a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?</a:t>
            </a:r>
          </a:p>
          <a:p>
            <a:pPr>
              <a:buFont typeface="Wingdings" panose="05000000000000000000" pitchFamily="2" charset="2"/>
              <a:buChar char=""/>
            </a:pPr>
            <a:r>
              <a:rPr lang="de-DE" b="1" dirty="0"/>
              <a:t>2.C: </a:t>
            </a: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drawing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spanning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at </a:t>
            </a:r>
            <a:r>
              <a:rPr lang="de-DE" dirty="0" err="1"/>
              <a:t>cost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overall</a:t>
            </a:r>
            <a:r>
              <a:rPr lang="de-DE" dirty="0"/>
              <a:t> </a:t>
            </a:r>
            <a:r>
              <a:rPr lang="de-DE" dirty="0" err="1"/>
              <a:t>readability</a:t>
            </a:r>
            <a:endParaRPr lang="de-DE" dirty="0"/>
          </a:p>
          <a:p>
            <a:pPr marL="702900" lvl="1" indent="-342900">
              <a:buFont typeface="Wingdings 3" panose="05040102010807070707" pitchFamily="18" charset="2"/>
              <a:buChar char="&quot;"/>
            </a:pPr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grouping</a:t>
            </a:r>
            <a:r>
              <a:rPr lang="de-DE" dirty="0"/>
              <a:t> via </a:t>
            </a:r>
            <a:r>
              <a:rPr lang="de-DE" dirty="0" err="1"/>
              <a:t>similarity</a:t>
            </a:r>
            <a:endParaRPr lang="de-DE" dirty="0"/>
          </a:p>
          <a:p>
            <a:pPr marL="702900" lvl="1" indent="-342900">
              <a:buFont typeface="Wingdings 3" panose="05040102010807070707" pitchFamily="18" charset="2"/>
              <a:buChar char="&quot;"/>
            </a:pPr>
            <a:r>
              <a:rPr lang="de-DE" dirty="0" err="1"/>
              <a:t>Guidance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 </a:t>
            </a:r>
            <a:r>
              <a:rPr lang="de-DE" dirty="0" err="1"/>
              <a:t>spread</a:t>
            </a:r>
            <a:endParaRPr lang="de-DE" dirty="0"/>
          </a:p>
          <a:p>
            <a:pPr>
              <a:buFont typeface="Wingdings 3" panose="05040102010807070707" pitchFamily="18" charset="2"/>
              <a:buChar char=""/>
            </a:pPr>
            <a:endParaRPr lang="de-DE" dirty="0"/>
          </a:p>
        </p:txBody>
      </p:sp>
      <p:pic>
        <p:nvPicPr>
          <p:cNvPr id="10" name="Inhaltsplatzhalter 8">
            <a:extLst>
              <a:ext uri="{FF2B5EF4-FFF2-40B4-BE49-F238E27FC236}">
                <a16:creationId xmlns:a16="http://schemas.microsoft.com/office/drawing/2014/main" id="{E54267B0-B820-0075-CCAC-C590A413F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948079" y="1481059"/>
            <a:ext cx="4915743" cy="389587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7268B181-B970-601E-5F9A-FD7285A89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002066" y="875990"/>
            <a:ext cx="4807767" cy="510601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594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61B60A-6642-22C7-3BD4-0115559CF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0" y="1079500"/>
            <a:ext cx="7797799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cap="all" dirty="0" err="1"/>
              <a:t>Dagstuhl</a:t>
            </a:r>
            <a:r>
              <a:rPr lang="en-US" cap="all" dirty="0"/>
              <a:t> 23051: Perception in Network Visualization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B24ABA-9A22-96B8-55D9-FBF04B43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8350" y="4113213"/>
            <a:ext cx="5575300" cy="1655762"/>
          </a:xfrm>
        </p:spPr>
        <p:txBody>
          <a:bodyPr vert="horz" lIns="0" tIns="0" rIns="0" bIns="0" rtlCol="0" anchor="t" anchorCtr="0">
            <a:normAutofit/>
          </a:bodyPr>
          <a:lstStyle/>
          <a:p>
            <a:pPr marL="0" indent="0" algn="ctr">
              <a:buNone/>
            </a:pPr>
            <a:r>
              <a:rPr lang="en-US" sz="2400" i="1" dirty="0"/>
              <a:t>How can a visualization unimpeachably convince an observer that a certain property is present?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57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B69608-7B3B-0CD7-1D37-4D2253769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4426782" cy="1331637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dirty="0"/>
              <a:t>Case 3: There is a Hamiltonian Cycle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981F0C5-D8FD-2EE6-9B89-526D628965C5}"/>
              </a:ext>
            </a:extLst>
          </p:cNvPr>
          <p:cNvSpPr txBox="1">
            <a:spLocks/>
          </p:cNvSpPr>
          <p:nvPr/>
        </p:nvSpPr>
        <p:spPr>
          <a:xfrm>
            <a:off x="1080000" y="2759076"/>
            <a:ext cx="4460874" cy="347949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360000" indent="-3600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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20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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20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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buFont typeface="Wingdings" panose="05000000000000000000" pitchFamily="2" charset="2"/>
              <a:buChar char=""/>
            </a:pPr>
            <a:r>
              <a:rPr lang="en-US" sz="1700" b="1" dirty="0"/>
              <a:t>3.A: </a:t>
            </a:r>
            <a:r>
              <a:rPr lang="en-US" sz="1700" dirty="0"/>
              <a:t>High-level attention required for visual queries as in 2.B</a:t>
            </a:r>
          </a:p>
          <a:p>
            <a:pPr>
              <a:lnSpc>
                <a:spcPct val="115000"/>
              </a:lnSpc>
              <a:buFont typeface="Wingdings" panose="05000000000000000000" pitchFamily="2" charset="2"/>
              <a:buChar char=""/>
            </a:pPr>
            <a:r>
              <a:rPr lang="en-US" sz="1700" b="1" dirty="0"/>
              <a:t>3.B: </a:t>
            </a:r>
            <a:r>
              <a:rPr lang="en-US" sz="1700" dirty="0"/>
              <a:t>Good </a:t>
            </a:r>
            <a:r>
              <a:rPr lang="en-US" sz="1700" dirty="0" err="1"/>
              <a:t>cerfiticate</a:t>
            </a:r>
            <a:r>
              <a:rPr lang="en-US" sz="1700" dirty="0"/>
              <a:t> for the instance!</a:t>
            </a:r>
          </a:p>
          <a:p>
            <a:pPr marL="645750" lvl="1" indent="-285750">
              <a:lnSpc>
                <a:spcPct val="115000"/>
              </a:lnSpc>
              <a:buFont typeface="Wingdings 3" panose="05040102010807070707" pitchFamily="18" charset="2"/>
              <a:buChar char="&quot;"/>
            </a:pPr>
            <a:r>
              <a:rPr lang="en-US" sz="1700" b="1" dirty="0"/>
              <a:t>Potential issue: </a:t>
            </a:r>
            <a:r>
              <a:rPr lang="en-US" sz="1700" dirty="0"/>
              <a:t>Scalability</a:t>
            </a:r>
          </a:p>
          <a:p>
            <a:pPr>
              <a:lnSpc>
                <a:spcPct val="115000"/>
              </a:lnSpc>
              <a:buFont typeface="Wingdings" panose="05000000000000000000" pitchFamily="2" charset="2"/>
              <a:buChar char=""/>
            </a:pPr>
            <a:r>
              <a:rPr lang="en-US" sz="1700" b="1" dirty="0"/>
              <a:t>3.C: </a:t>
            </a:r>
            <a:r>
              <a:rPr lang="en-US" sz="1700" dirty="0"/>
              <a:t>Different drawing </a:t>
            </a:r>
            <a:r>
              <a:rPr lang="en-US" sz="1700" dirty="0" err="1"/>
              <a:t>paradigma</a:t>
            </a:r>
            <a:endParaRPr lang="en-US" sz="1700" dirty="0"/>
          </a:p>
          <a:p>
            <a:pPr marL="702900" lvl="1" indent="-342900">
              <a:lnSpc>
                <a:spcPct val="115000"/>
              </a:lnSpc>
              <a:buFont typeface="Wingdings 3" panose="05040102010807070707" pitchFamily="18" charset="2"/>
              <a:buChar char="&quot;"/>
            </a:pPr>
            <a:r>
              <a:rPr lang="en-US" sz="1700" b="1" dirty="0"/>
              <a:t>Better scaling: </a:t>
            </a:r>
            <a:r>
              <a:rPr lang="en-US" sz="1700" dirty="0"/>
              <a:t>figure-ground separation via connectedness and similarity, corners stand out</a:t>
            </a:r>
            <a:endParaRPr lang="en-US" sz="1700" b="1" dirty="0"/>
          </a:p>
          <a:p>
            <a:pPr marL="702900" lvl="1" indent="-342900">
              <a:lnSpc>
                <a:spcPct val="115000"/>
              </a:lnSpc>
              <a:buFont typeface="Wingdings 3" panose="05040102010807070707" pitchFamily="18" charset="2"/>
              <a:buChar char="&quot;"/>
            </a:pPr>
            <a:r>
              <a:rPr lang="en-US" sz="1700" dirty="0"/>
              <a:t>Measure required workload of the observer to evaluate correctness</a:t>
            </a:r>
          </a:p>
          <a:p>
            <a:pPr>
              <a:lnSpc>
                <a:spcPct val="115000"/>
              </a:lnSpc>
              <a:buFont typeface="Wingdings 3" panose="05040102010807070707" pitchFamily="18" charset="2"/>
              <a:buChar char=""/>
            </a:pPr>
            <a:endParaRPr lang="en-US" sz="1700" dirty="0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C12478B3-BDC4-4698-948E-A96AF854E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802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8" name="Inhaltsplatzhalter 8">
            <a:extLst>
              <a:ext uri="{FF2B5EF4-FFF2-40B4-BE49-F238E27FC236}">
                <a16:creationId xmlns:a16="http://schemas.microsoft.com/office/drawing/2014/main" id="{53DF7759-21AD-C2F5-1A87-1147449CA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62149" y="1401744"/>
            <a:ext cx="4540446" cy="405451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3391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nhaltsplatzhalter 8">
            <a:extLst>
              <a:ext uri="{FF2B5EF4-FFF2-40B4-BE49-F238E27FC236}">
                <a16:creationId xmlns:a16="http://schemas.microsoft.com/office/drawing/2014/main" id="{E54267B0-B820-0075-CCAC-C590A413F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273587" y="1275722"/>
            <a:ext cx="4317570" cy="430655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7268B181-B970-601E-5F9A-FD7285A89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273579" y="1271460"/>
            <a:ext cx="4315078" cy="431507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1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03C95F-C05D-41BA-CCBA-187ECF14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1089025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r>
              <a:rPr lang="en-US" dirty="0"/>
              <a:t>The </a:t>
            </a:r>
            <a:r>
              <a:rPr lang="en-US" dirty="0" err="1"/>
              <a:t>GraphTrials</a:t>
            </a:r>
            <a:r>
              <a:rPr lang="en-US" dirty="0"/>
              <a:t> Model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28714F-7AB7-F46B-4E85-ACE77E8DD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1" y="1089025"/>
            <a:ext cx="4451347" cy="4679950"/>
          </a:xfrm>
        </p:spPr>
        <p:txBody>
          <a:bodyPr vert="horz" lIns="0" tIns="0" rIns="0" bIns="0" rtlCol="0" anchor="ctr" anchorCtr="0">
            <a:normAutofit/>
          </a:bodyPr>
          <a:lstStyle/>
          <a:p>
            <a:pPr marL="0" indent="0" algn="ctr">
              <a:buNone/>
            </a:pPr>
            <a:r>
              <a:rPr lang="en-US" sz="2400" i="1" dirty="0"/>
              <a:t>What is the process of visually proving a graph property?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03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3288E-7BB9-B4C5-DB69-2161DE638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</a:t>
            </a:r>
            <a:r>
              <a:rPr lang="de-DE" dirty="0" err="1"/>
              <a:t>GraphTrials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C10B7D0-4AA8-1E03-09A8-EC6C8544C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5709" y="1533379"/>
            <a:ext cx="9020581" cy="4877702"/>
          </a:xfrm>
        </p:spPr>
      </p:pic>
      <p:pic>
        <p:nvPicPr>
          <p:cNvPr id="134" name="Inhaltsplatzhalter 4">
            <a:extLst>
              <a:ext uri="{FF2B5EF4-FFF2-40B4-BE49-F238E27FC236}">
                <a16:creationId xmlns:a16="http://schemas.microsoft.com/office/drawing/2014/main" id="{98815B2D-0E8C-C3B2-F590-153C3CD67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85709" y="1533379"/>
            <a:ext cx="9020581" cy="4877701"/>
          </a:xfrm>
          <a:prstGeom prst="rect">
            <a:avLst/>
          </a:prstGeom>
        </p:spPr>
      </p:pic>
      <p:pic>
        <p:nvPicPr>
          <p:cNvPr id="135" name="Inhaltsplatzhalter 4">
            <a:extLst>
              <a:ext uri="{FF2B5EF4-FFF2-40B4-BE49-F238E27FC236}">
                <a16:creationId xmlns:a16="http://schemas.microsoft.com/office/drawing/2014/main" id="{14F99006-5EFB-CC2F-91C7-21C2C9A9B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85710" y="1533379"/>
            <a:ext cx="9020579" cy="4877701"/>
          </a:xfrm>
          <a:prstGeom prst="rect">
            <a:avLst/>
          </a:prstGeom>
        </p:spPr>
      </p:pic>
      <p:pic>
        <p:nvPicPr>
          <p:cNvPr id="136" name="Inhaltsplatzhalter 4">
            <a:extLst>
              <a:ext uri="{FF2B5EF4-FFF2-40B4-BE49-F238E27FC236}">
                <a16:creationId xmlns:a16="http://schemas.microsoft.com/office/drawing/2014/main" id="{A6E78D22-74DD-7C32-BC2A-3A403032C0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585710" y="1533379"/>
            <a:ext cx="9020579" cy="487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82D59F-E8DC-2B47-C07E-6C83F29FF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75" y="531815"/>
            <a:ext cx="10026650" cy="910310"/>
          </a:xfrm>
        </p:spPr>
        <p:txBody>
          <a:bodyPr wrap="square" anchor="b">
            <a:normAutofit/>
          </a:bodyPr>
          <a:lstStyle/>
          <a:p>
            <a:pPr algn="ctr"/>
            <a:r>
              <a:rPr lang="de-DE"/>
              <a:t>The Prosecution Lawyer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BF9BF3-7E9D-458B-A5D2-E730C5FFD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19649" y="1893832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D3AD8A58-3537-E910-B928-874B88BA6C1E}"/>
              </a:ext>
            </a:extLst>
          </p:cNvPr>
          <p:cNvSpPr/>
          <p:nvPr/>
        </p:nvSpPr>
        <p:spPr>
          <a:xfrm>
            <a:off x="1079400" y="3147568"/>
            <a:ext cx="10033200" cy="1107225"/>
          </a:xfrm>
          <a:custGeom>
            <a:avLst/>
            <a:gdLst>
              <a:gd name="connsiteX0" fmla="*/ 0 w 10033200"/>
              <a:gd name="connsiteY0" fmla="*/ 0 h 1107225"/>
              <a:gd name="connsiteX1" fmla="*/ 10033200 w 10033200"/>
              <a:gd name="connsiteY1" fmla="*/ 0 h 1107225"/>
              <a:gd name="connsiteX2" fmla="*/ 10033200 w 10033200"/>
              <a:gd name="connsiteY2" fmla="*/ 1107225 h 1107225"/>
              <a:gd name="connsiteX3" fmla="*/ 0 w 10033200"/>
              <a:gd name="connsiteY3" fmla="*/ 1107225 h 1107225"/>
              <a:gd name="connsiteX4" fmla="*/ 0 w 10033200"/>
              <a:gd name="connsiteY4" fmla="*/ 0 h 110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3200" h="1107225">
                <a:moveTo>
                  <a:pt x="0" y="0"/>
                </a:moveTo>
                <a:lnTo>
                  <a:pt x="10033200" y="0"/>
                </a:lnTo>
                <a:lnTo>
                  <a:pt x="10033200" y="1107225"/>
                </a:lnTo>
                <a:lnTo>
                  <a:pt x="0" y="11072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8688" tIns="395732" rIns="778688" bIns="135128" numCol="1" spcCol="1270" anchor="t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 i="1" kern="1200" dirty="0"/>
              <a:t>Analyze </a:t>
            </a:r>
            <a:r>
              <a:rPr lang="de-DE" sz="1900" i="1" kern="1200" dirty="0" err="1"/>
              <a:t>raw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data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to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reveal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evidence</a:t>
            </a:r>
            <a:r>
              <a:rPr lang="de-DE" sz="1900" i="1" kern="1200" dirty="0"/>
              <a:t> </a:t>
            </a:r>
            <a:endParaRPr lang="en-US" sz="1900" kern="1200" dirty="0"/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 i="1" kern="1200" dirty="0" err="1"/>
              <a:t>Embed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the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evidence</a:t>
            </a:r>
            <a:r>
              <a:rPr lang="de-DE" sz="1900" i="1" kern="1200" dirty="0"/>
              <a:t> in a </a:t>
            </a:r>
            <a:r>
              <a:rPr lang="de-DE" sz="1900" i="1" kern="1200" dirty="0" err="1"/>
              <a:t>readable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fashion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into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certificate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drawing</a:t>
            </a:r>
            <a:endParaRPr lang="en-US" sz="1900" kern="1200" dirty="0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21D66FE8-8424-1719-AA5A-69C2DB447A96}"/>
              </a:ext>
            </a:extLst>
          </p:cNvPr>
          <p:cNvSpPr/>
          <p:nvPr/>
        </p:nvSpPr>
        <p:spPr>
          <a:xfrm>
            <a:off x="1581060" y="2867128"/>
            <a:ext cx="7023240" cy="560880"/>
          </a:xfrm>
          <a:custGeom>
            <a:avLst/>
            <a:gdLst>
              <a:gd name="connsiteX0" fmla="*/ 0 w 7023240"/>
              <a:gd name="connsiteY0" fmla="*/ 93482 h 560880"/>
              <a:gd name="connsiteX1" fmla="*/ 93482 w 7023240"/>
              <a:gd name="connsiteY1" fmla="*/ 0 h 560880"/>
              <a:gd name="connsiteX2" fmla="*/ 6929758 w 7023240"/>
              <a:gd name="connsiteY2" fmla="*/ 0 h 560880"/>
              <a:gd name="connsiteX3" fmla="*/ 7023240 w 7023240"/>
              <a:gd name="connsiteY3" fmla="*/ 93482 h 560880"/>
              <a:gd name="connsiteX4" fmla="*/ 7023240 w 7023240"/>
              <a:gd name="connsiteY4" fmla="*/ 467398 h 560880"/>
              <a:gd name="connsiteX5" fmla="*/ 6929758 w 7023240"/>
              <a:gd name="connsiteY5" fmla="*/ 560880 h 560880"/>
              <a:gd name="connsiteX6" fmla="*/ 93482 w 7023240"/>
              <a:gd name="connsiteY6" fmla="*/ 560880 h 560880"/>
              <a:gd name="connsiteX7" fmla="*/ 0 w 7023240"/>
              <a:gd name="connsiteY7" fmla="*/ 467398 h 560880"/>
              <a:gd name="connsiteX8" fmla="*/ 0 w 7023240"/>
              <a:gd name="connsiteY8" fmla="*/ 93482 h 56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23240" h="560880">
                <a:moveTo>
                  <a:pt x="0" y="93482"/>
                </a:moveTo>
                <a:cubicBezTo>
                  <a:pt x="0" y="41853"/>
                  <a:pt x="41853" y="0"/>
                  <a:pt x="93482" y="0"/>
                </a:cubicBezTo>
                <a:lnTo>
                  <a:pt x="6929758" y="0"/>
                </a:lnTo>
                <a:cubicBezTo>
                  <a:pt x="6981387" y="0"/>
                  <a:pt x="7023240" y="41853"/>
                  <a:pt x="7023240" y="93482"/>
                </a:cubicBezTo>
                <a:lnTo>
                  <a:pt x="7023240" y="467398"/>
                </a:lnTo>
                <a:cubicBezTo>
                  <a:pt x="7023240" y="519027"/>
                  <a:pt x="6981387" y="560880"/>
                  <a:pt x="6929758" y="560880"/>
                </a:cubicBezTo>
                <a:lnTo>
                  <a:pt x="93482" y="560880"/>
                </a:lnTo>
                <a:cubicBezTo>
                  <a:pt x="41853" y="560880"/>
                  <a:pt x="0" y="519027"/>
                  <a:pt x="0" y="467398"/>
                </a:cubicBezTo>
                <a:lnTo>
                  <a:pt x="0" y="9348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842" tIns="27380" rIns="292842" bIns="2738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900" b="1" kern="1200" dirty="0"/>
              <a:t>Task: </a:t>
            </a:r>
            <a:r>
              <a:rPr lang="de-DE" sz="1900" kern="1200" dirty="0" err="1"/>
              <a:t>Compute</a:t>
            </a:r>
            <a:r>
              <a:rPr lang="de-DE" sz="1900" kern="1200" dirty="0"/>
              <a:t> </a:t>
            </a:r>
            <a:r>
              <a:rPr lang="de-DE" sz="1900" kern="1200" dirty="0" err="1"/>
              <a:t>visual</a:t>
            </a:r>
            <a:r>
              <a:rPr lang="de-DE" sz="1900" kern="1200" dirty="0"/>
              <a:t> </a:t>
            </a:r>
            <a:r>
              <a:rPr lang="de-DE" sz="1900" kern="1200" dirty="0" err="1"/>
              <a:t>certificate</a:t>
            </a:r>
            <a:endParaRPr lang="en-US" sz="1900" kern="1200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55F812AB-058F-2275-6230-1567A36EAFD4}"/>
              </a:ext>
            </a:extLst>
          </p:cNvPr>
          <p:cNvSpPr/>
          <p:nvPr/>
        </p:nvSpPr>
        <p:spPr>
          <a:xfrm>
            <a:off x="1079400" y="4637834"/>
            <a:ext cx="10033200" cy="1107225"/>
          </a:xfrm>
          <a:custGeom>
            <a:avLst/>
            <a:gdLst>
              <a:gd name="connsiteX0" fmla="*/ 0 w 10033200"/>
              <a:gd name="connsiteY0" fmla="*/ 0 h 1107225"/>
              <a:gd name="connsiteX1" fmla="*/ 10033200 w 10033200"/>
              <a:gd name="connsiteY1" fmla="*/ 0 h 1107225"/>
              <a:gd name="connsiteX2" fmla="*/ 10033200 w 10033200"/>
              <a:gd name="connsiteY2" fmla="*/ 1107225 h 1107225"/>
              <a:gd name="connsiteX3" fmla="*/ 0 w 10033200"/>
              <a:gd name="connsiteY3" fmla="*/ 1107225 h 1107225"/>
              <a:gd name="connsiteX4" fmla="*/ 0 w 10033200"/>
              <a:gd name="connsiteY4" fmla="*/ 0 h 110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3200" h="1107225">
                <a:moveTo>
                  <a:pt x="0" y="0"/>
                </a:moveTo>
                <a:lnTo>
                  <a:pt x="10033200" y="0"/>
                </a:lnTo>
                <a:lnTo>
                  <a:pt x="10033200" y="1107225"/>
                </a:lnTo>
                <a:lnTo>
                  <a:pt x="0" y="11072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8688" tIns="395732" rIns="778688" bIns="135128" numCol="1" spcCol="1270" anchor="t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 i="1" kern="1200" dirty="0" err="1"/>
              <a:t>We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may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efficiently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visually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prove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computationally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hard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problems</a:t>
            </a:r>
            <a:r>
              <a:rPr lang="de-DE" sz="1900" i="1" kern="1200" dirty="0"/>
              <a:t>!</a:t>
            </a:r>
            <a:endParaRPr lang="en-US" sz="1900" kern="1200" dirty="0"/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 i="1" kern="1200" dirty="0" err="1"/>
              <a:t>Ideally</a:t>
            </a:r>
            <a:r>
              <a:rPr lang="de-DE" sz="1900" i="1" kern="1200" dirty="0"/>
              <a:t>, </a:t>
            </a:r>
            <a:r>
              <a:rPr lang="de-DE" sz="1900" i="1" kern="1200" dirty="0" err="1"/>
              <a:t>the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visualization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process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can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encode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any</a:t>
            </a:r>
            <a:r>
              <a:rPr lang="de-DE" sz="1900" i="1" kern="1200" dirty="0"/>
              <a:t> valid </a:t>
            </a:r>
            <a:r>
              <a:rPr lang="de-DE" sz="1900" i="1" kern="1200" dirty="0" err="1"/>
              <a:t>evidence</a:t>
            </a:r>
            <a:endParaRPr lang="en-US" sz="1900" kern="1200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1BDBF8B5-F8EE-3636-3B94-09547ADDEFF3}"/>
              </a:ext>
            </a:extLst>
          </p:cNvPr>
          <p:cNvSpPr/>
          <p:nvPr/>
        </p:nvSpPr>
        <p:spPr>
          <a:xfrm>
            <a:off x="1581060" y="4357394"/>
            <a:ext cx="7023240" cy="560880"/>
          </a:xfrm>
          <a:custGeom>
            <a:avLst/>
            <a:gdLst>
              <a:gd name="connsiteX0" fmla="*/ 0 w 7023240"/>
              <a:gd name="connsiteY0" fmla="*/ 93482 h 560880"/>
              <a:gd name="connsiteX1" fmla="*/ 93482 w 7023240"/>
              <a:gd name="connsiteY1" fmla="*/ 0 h 560880"/>
              <a:gd name="connsiteX2" fmla="*/ 6929758 w 7023240"/>
              <a:gd name="connsiteY2" fmla="*/ 0 h 560880"/>
              <a:gd name="connsiteX3" fmla="*/ 7023240 w 7023240"/>
              <a:gd name="connsiteY3" fmla="*/ 93482 h 560880"/>
              <a:gd name="connsiteX4" fmla="*/ 7023240 w 7023240"/>
              <a:gd name="connsiteY4" fmla="*/ 467398 h 560880"/>
              <a:gd name="connsiteX5" fmla="*/ 6929758 w 7023240"/>
              <a:gd name="connsiteY5" fmla="*/ 560880 h 560880"/>
              <a:gd name="connsiteX6" fmla="*/ 93482 w 7023240"/>
              <a:gd name="connsiteY6" fmla="*/ 560880 h 560880"/>
              <a:gd name="connsiteX7" fmla="*/ 0 w 7023240"/>
              <a:gd name="connsiteY7" fmla="*/ 467398 h 560880"/>
              <a:gd name="connsiteX8" fmla="*/ 0 w 7023240"/>
              <a:gd name="connsiteY8" fmla="*/ 93482 h 56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23240" h="560880">
                <a:moveTo>
                  <a:pt x="0" y="93482"/>
                </a:moveTo>
                <a:cubicBezTo>
                  <a:pt x="0" y="41853"/>
                  <a:pt x="41853" y="0"/>
                  <a:pt x="93482" y="0"/>
                </a:cubicBezTo>
                <a:lnTo>
                  <a:pt x="6929758" y="0"/>
                </a:lnTo>
                <a:cubicBezTo>
                  <a:pt x="6981387" y="0"/>
                  <a:pt x="7023240" y="41853"/>
                  <a:pt x="7023240" y="93482"/>
                </a:cubicBezTo>
                <a:lnTo>
                  <a:pt x="7023240" y="467398"/>
                </a:lnTo>
                <a:cubicBezTo>
                  <a:pt x="7023240" y="519027"/>
                  <a:pt x="6981387" y="560880"/>
                  <a:pt x="6929758" y="560880"/>
                </a:cubicBezTo>
                <a:lnTo>
                  <a:pt x="93482" y="560880"/>
                </a:lnTo>
                <a:cubicBezTo>
                  <a:pt x="41853" y="560880"/>
                  <a:pt x="0" y="519027"/>
                  <a:pt x="0" y="467398"/>
                </a:cubicBezTo>
                <a:lnTo>
                  <a:pt x="0" y="9348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842" tIns="27380" rIns="292842" bIns="2738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900" b="1" kern="1200" dirty="0"/>
              <a:t>Note: </a:t>
            </a:r>
            <a:r>
              <a:rPr lang="de-DE" sz="1900" kern="1200" dirty="0" err="1"/>
              <a:t>Extraction</a:t>
            </a:r>
            <a:r>
              <a:rPr lang="de-DE" sz="1900" kern="1200" dirty="0"/>
              <a:t> </a:t>
            </a:r>
            <a:r>
              <a:rPr lang="de-DE" sz="1900" kern="1200" dirty="0" err="1"/>
              <a:t>of</a:t>
            </a:r>
            <a:r>
              <a:rPr lang="de-DE" sz="1900" kern="1200" dirty="0"/>
              <a:t> </a:t>
            </a:r>
            <a:r>
              <a:rPr lang="de-DE" sz="1900" kern="1200" dirty="0" err="1"/>
              <a:t>evidence</a:t>
            </a:r>
            <a:r>
              <a:rPr lang="de-DE" sz="1900" kern="1200" dirty="0"/>
              <a:t> not in </a:t>
            </a:r>
            <a:r>
              <a:rPr lang="de-DE" sz="1900" kern="1200" dirty="0" err="1"/>
              <a:t>scope</a:t>
            </a:r>
            <a:r>
              <a:rPr lang="de-DE" sz="1900" kern="1200" dirty="0"/>
              <a:t> </a:t>
            </a:r>
            <a:r>
              <a:rPr lang="de-DE" sz="1900" kern="1200" dirty="0" err="1"/>
              <a:t>of</a:t>
            </a:r>
            <a:r>
              <a:rPr lang="de-DE" sz="1900" kern="1200" dirty="0"/>
              <a:t> </a:t>
            </a:r>
            <a:r>
              <a:rPr lang="de-DE" sz="1900" kern="1200" dirty="0" err="1"/>
              <a:t>the</a:t>
            </a:r>
            <a:r>
              <a:rPr lang="de-DE" sz="1900" kern="1200" dirty="0"/>
              <a:t> </a:t>
            </a:r>
            <a:r>
              <a:rPr lang="de-DE" sz="1900" kern="1200" dirty="0" err="1"/>
              <a:t>model</a:t>
            </a:r>
            <a:endParaRPr lang="en-US" sz="1900" kern="1200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491A9E1A-5640-C68D-9CDE-2EAC9A3AF706}"/>
              </a:ext>
            </a:extLst>
          </p:cNvPr>
          <p:cNvCxnSpPr>
            <a:cxnSpLocks/>
          </p:cNvCxnSpPr>
          <p:nvPr/>
        </p:nvCxnSpPr>
        <p:spPr>
          <a:xfrm>
            <a:off x="5819649" y="1893832"/>
            <a:ext cx="5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6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82D59F-E8DC-2B47-C07E-6C83F29FF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75" y="531815"/>
            <a:ext cx="10026650" cy="910310"/>
          </a:xfrm>
        </p:spPr>
        <p:txBody>
          <a:bodyPr wrap="square" anchor="b">
            <a:normAutofit/>
          </a:bodyPr>
          <a:lstStyle/>
          <a:p>
            <a:pPr algn="ctr"/>
            <a:r>
              <a:rPr lang="de-DE" dirty="0"/>
              <a:t>The Judge</a:t>
            </a: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D3AD8A58-3537-E910-B928-874B88BA6C1E}"/>
              </a:ext>
            </a:extLst>
          </p:cNvPr>
          <p:cNvSpPr/>
          <p:nvPr/>
        </p:nvSpPr>
        <p:spPr>
          <a:xfrm>
            <a:off x="1079400" y="3147568"/>
            <a:ext cx="10033200" cy="1107225"/>
          </a:xfrm>
          <a:custGeom>
            <a:avLst/>
            <a:gdLst>
              <a:gd name="connsiteX0" fmla="*/ 0 w 10033200"/>
              <a:gd name="connsiteY0" fmla="*/ 0 h 1107225"/>
              <a:gd name="connsiteX1" fmla="*/ 10033200 w 10033200"/>
              <a:gd name="connsiteY1" fmla="*/ 0 h 1107225"/>
              <a:gd name="connsiteX2" fmla="*/ 10033200 w 10033200"/>
              <a:gd name="connsiteY2" fmla="*/ 1107225 h 1107225"/>
              <a:gd name="connsiteX3" fmla="*/ 0 w 10033200"/>
              <a:gd name="connsiteY3" fmla="*/ 1107225 h 1107225"/>
              <a:gd name="connsiteX4" fmla="*/ 0 w 10033200"/>
              <a:gd name="connsiteY4" fmla="*/ 0 h 110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3200" h="1107225">
                <a:moveTo>
                  <a:pt x="0" y="0"/>
                </a:moveTo>
                <a:lnTo>
                  <a:pt x="10033200" y="0"/>
                </a:lnTo>
                <a:lnTo>
                  <a:pt x="10033200" y="1107225"/>
                </a:lnTo>
                <a:lnTo>
                  <a:pt x="0" y="11072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8688" tIns="395732" rIns="778688" bIns="135128" numCol="1" spcCol="1270" anchor="t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 i="1" kern="1200" dirty="0" err="1"/>
              <a:t>Necessarily</a:t>
            </a:r>
            <a:r>
              <a:rPr lang="de-DE" sz="1900" i="1" kern="1200" dirty="0"/>
              <a:t> human </a:t>
            </a:r>
            <a:r>
              <a:rPr lang="de-DE" sz="1900" i="1" kern="1200" dirty="0" err="1"/>
              <a:t>audience</a:t>
            </a:r>
            <a:endParaRPr lang="en-US" sz="1900" kern="1200" dirty="0"/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 i="1" kern="1200" dirty="0" err="1"/>
              <a:t>Ideally</a:t>
            </a:r>
            <a:r>
              <a:rPr lang="de-DE" sz="1900" i="1" kern="1200" dirty="0"/>
              <a:t>, an </a:t>
            </a:r>
            <a:r>
              <a:rPr lang="de-DE" sz="1900" i="1" kern="1200" dirty="0" err="1"/>
              <a:t>abstracted</a:t>
            </a:r>
            <a:r>
              <a:rPr lang="de-DE" sz="1900" i="1" kern="1200" dirty="0"/>
              <a:t> mental </a:t>
            </a:r>
            <a:r>
              <a:rPr lang="de-DE" sz="1900" i="1" kern="1200" dirty="0" err="1"/>
              <a:t>model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can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be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used</a:t>
            </a:r>
            <a:endParaRPr lang="en-US" sz="1900" kern="1200" dirty="0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21D66FE8-8424-1719-AA5A-69C2DB447A96}"/>
              </a:ext>
            </a:extLst>
          </p:cNvPr>
          <p:cNvSpPr/>
          <p:nvPr/>
        </p:nvSpPr>
        <p:spPr>
          <a:xfrm>
            <a:off x="1581060" y="2867128"/>
            <a:ext cx="7023240" cy="560880"/>
          </a:xfrm>
          <a:custGeom>
            <a:avLst/>
            <a:gdLst>
              <a:gd name="connsiteX0" fmla="*/ 0 w 7023240"/>
              <a:gd name="connsiteY0" fmla="*/ 93482 h 560880"/>
              <a:gd name="connsiteX1" fmla="*/ 93482 w 7023240"/>
              <a:gd name="connsiteY1" fmla="*/ 0 h 560880"/>
              <a:gd name="connsiteX2" fmla="*/ 6929758 w 7023240"/>
              <a:gd name="connsiteY2" fmla="*/ 0 h 560880"/>
              <a:gd name="connsiteX3" fmla="*/ 7023240 w 7023240"/>
              <a:gd name="connsiteY3" fmla="*/ 93482 h 560880"/>
              <a:gd name="connsiteX4" fmla="*/ 7023240 w 7023240"/>
              <a:gd name="connsiteY4" fmla="*/ 467398 h 560880"/>
              <a:gd name="connsiteX5" fmla="*/ 6929758 w 7023240"/>
              <a:gd name="connsiteY5" fmla="*/ 560880 h 560880"/>
              <a:gd name="connsiteX6" fmla="*/ 93482 w 7023240"/>
              <a:gd name="connsiteY6" fmla="*/ 560880 h 560880"/>
              <a:gd name="connsiteX7" fmla="*/ 0 w 7023240"/>
              <a:gd name="connsiteY7" fmla="*/ 467398 h 560880"/>
              <a:gd name="connsiteX8" fmla="*/ 0 w 7023240"/>
              <a:gd name="connsiteY8" fmla="*/ 93482 h 56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23240" h="560880">
                <a:moveTo>
                  <a:pt x="0" y="93482"/>
                </a:moveTo>
                <a:cubicBezTo>
                  <a:pt x="0" y="41853"/>
                  <a:pt x="41853" y="0"/>
                  <a:pt x="93482" y="0"/>
                </a:cubicBezTo>
                <a:lnTo>
                  <a:pt x="6929758" y="0"/>
                </a:lnTo>
                <a:cubicBezTo>
                  <a:pt x="6981387" y="0"/>
                  <a:pt x="7023240" y="41853"/>
                  <a:pt x="7023240" y="93482"/>
                </a:cubicBezTo>
                <a:lnTo>
                  <a:pt x="7023240" y="467398"/>
                </a:lnTo>
                <a:cubicBezTo>
                  <a:pt x="7023240" y="519027"/>
                  <a:pt x="6981387" y="560880"/>
                  <a:pt x="6929758" y="560880"/>
                </a:cubicBezTo>
                <a:lnTo>
                  <a:pt x="93482" y="560880"/>
                </a:lnTo>
                <a:cubicBezTo>
                  <a:pt x="41853" y="560880"/>
                  <a:pt x="0" y="519027"/>
                  <a:pt x="0" y="467398"/>
                </a:cubicBezTo>
                <a:lnTo>
                  <a:pt x="0" y="9348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842" tIns="27380" rIns="292842" bIns="2738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900" b="1" kern="1200" dirty="0"/>
              <a:t>Task: </a:t>
            </a:r>
            <a:r>
              <a:rPr lang="de-DE" sz="1900" kern="1200" dirty="0" err="1"/>
              <a:t>Validate</a:t>
            </a:r>
            <a:r>
              <a:rPr lang="de-DE" sz="1900" kern="1200" dirty="0"/>
              <a:t> </a:t>
            </a:r>
            <a:r>
              <a:rPr lang="de-DE" sz="1900" kern="1200" dirty="0" err="1"/>
              <a:t>the</a:t>
            </a:r>
            <a:r>
              <a:rPr lang="de-DE" sz="1900" kern="1200" dirty="0"/>
              <a:t> </a:t>
            </a:r>
            <a:r>
              <a:rPr lang="de-DE" sz="1900" kern="1200" dirty="0" err="1"/>
              <a:t>assertion</a:t>
            </a:r>
            <a:r>
              <a:rPr lang="de-DE" sz="1900" kern="1200" dirty="0"/>
              <a:t> </a:t>
            </a:r>
            <a:r>
              <a:rPr lang="de-DE" sz="1900" kern="1200" dirty="0" err="1"/>
              <a:t>based</a:t>
            </a:r>
            <a:r>
              <a:rPr lang="de-DE" sz="1900" kern="1200" dirty="0"/>
              <a:t> on </a:t>
            </a:r>
            <a:r>
              <a:rPr lang="de-DE" sz="1900" kern="1200" dirty="0" err="1"/>
              <a:t>the</a:t>
            </a:r>
            <a:r>
              <a:rPr lang="de-DE" sz="1900" kern="1200" dirty="0"/>
              <a:t> </a:t>
            </a:r>
            <a:r>
              <a:rPr lang="de-DE" sz="1900" kern="1200" dirty="0" err="1"/>
              <a:t>visual</a:t>
            </a:r>
            <a:r>
              <a:rPr lang="de-DE" sz="1900" kern="1200" dirty="0"/>
              <a:t> </a:t>
            </a:r>
            <a:r>
              <a:rPr lang="de-DE" sz="1900" kern="1200" dirty="0" err="1"/>
              <a:t>certificate</a:t>
            </a:r>
            <a:endParaRPr lang="en-US" sz="1900" kern="1200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55F812AB-058F-2275-6230-1567A36EAFD4}"/>
              </a:ext>
            </a:extLst>
          </p:cNvPr>
          <p:cNvSpPr/>
          <p:nvPr/>
        </p:nvSpPr>
        <p:spPr>
          <a:xfrm>
            <a:off x="1079400" y="4637834"/>
            <a:ext cx="10033200" cy="1107225"/>
          </a:xfrm>
          <a:custGeom>
            <a:avLst/>
            <a:gdLst>
              <a:gd name="connsiteX0" fmla="*/ 0 w 10033200"/>
              <a:gd name="connsiteY0" fmla="*/ 0 h 1107225"/>
              <a:gd name="connsiteX1" fmla="*/ 10033200 w 10033200"/>
              <a:gd name="connsiteY1" fmla="*/ 0 h 1107225"/>
              <a:gd name="connsiteX2" fmla="*/ 10033200 w 10033200"/>
              <a:gd name="connsiteY2" fmla="*/ 1107225 h 1107225"/>
              <a:gd name="connsiteX3" fmla="*/ 0 w 10033200"/>
              <a:gd name="connsiteY3" fmla="*/ 1107225 h 1107225"/>
              <a:gd name="connsiteX4" fmla="*/ 0 w 10033200"/>
              <a:gd name="connsiteY4" fmla="*/ 0 h 110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3200" h="1107225">
                <a:moveTo>
                  <a:pt x="0" y="0"/>
                </a:moveTo>
                <a:lnTo>
                  <a:pt x="10033200" y="0"/>
                </a:lnTo>
                <a:lnTo>
                  <a:pt x="10033200" y="1107225"/>
                </a:lnTo>
                <a:lnTo>
                  <a:pt x="0" y="11072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8688" tIns="395732" rIns="778688" bIns="135128" numCol="1" spcCol="1270" anchor="t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 i="1" kern="1200" dirty="0"/>
              <a:t>Visual </a:t>
            </a:r>
            <a:r>
              <a:rPr lang="de-DE" sz="1900" i="1" kern="1200" dirty="0" err="1"/>
              <a:t>certificate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must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guide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the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judge‘s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perception</a:t>
            </a:r>
            <a:r>
              <a:rPr lang="de-DE" sz="1900" i="1" kern="1200" dirty="0"/>
              <a:t>!</a:t>
            </a:r>
            <a:endParaRPr lang="en-US" sz="1900" kern="1200" dirty="0"/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i="1" dirty="0"/>
              <a:t>E.g.: Suitable topology, prominent salient features, draw attention via color</a:t>
            </a:r>
            <a:endParaRPr lang="en-US" sz="1900" i="1" kern="1200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1BDBF8B5-F8EE-3636-3B94-09547ADDEFF3}"/>
              </a:ext>
            </a:extLst>
          </p:cNvPr>
          <p:cNvSpPr/>
          <p:nvPr/>
        </p:nvSpPr>
        <p:spPr>
          <a:xfrm>
            <a:off x="1581060" y="4357394"/>
            <a:ext cx="7023240" cy="560880"/>
          </a:xfrm>
          <a:custGeom>
            <a:avLst/>
            <a:gdLst>
              <a:gd name="connsiteX0" fmla="*/ 0 w 7023240"/>
              <a:gd name="connsiteY0" fmla="*/ 93482 h 560880"/>
              <a:gd name="connsiteX1" fmla="*/ 93482 w 7023240"/>
              <a:gd name="connsiteY1" fmla="*/ 0 h 560880"/>
              <a:gd name="connsiteX2" fmla="*/ 6929758 w 7023240"/>
              <a:gd name="connsiteY2" fmla="*/ 0 h 560880"/>
              <a:gd name="connsiteX3" fmla="*/ 7023240 w 7023240"/>
              <a:gd name="connsiteY3" fmla="*/ 93482 h 560880"/>
              <a:gd name="connsiteX4" fmla="*/ 7023240 w 7023240"/>
              <a:gd name="connsiteY4" fmla="*/ 467398 h 560880"/>
              <a:gd name="connsiteX5" fmla="*/ 6929758 w 7023240"/>
              <a:gd name="connsiteY5" fmla="*/ 560880 h 560880"/>
              <a:gd name="connsiteX6" fmla="*/ 93482 w 7023240"/>
              <a:gd name="connsiteY6" fmla="*/ 560880 h 560880"/>
              <a:gd name="connsiteX7" fmla="*/ 0 w 7023240"/>
              <a:gd name="connsiteY7" fmla="*/ 467398 h 560880"/>
              <a:gd name="connsiteX8" fmla="*/ 0 w 7023240"/>
              <a:gd name="connsiteY8" fmla="*/ 93482 h 56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23240" h="560880">
                <a:moveTo>
                  <a:pt x="0" y="93482"/>
                </a:moveTo>
                <a:cubicBezTo>
                  <a:pt x="0" y="41853"/>
                  <a:pt x="41853" y="0"/>
                  <a:pt x="93482" y="0"/>
                </a:cubicBezTo>
                <a:lnTo>
                  <a:pt x="6929758" y="0"/>
                </a:lnTo>
                <a:cubicBezTo>
                  <a:pt x="6981387" y="0"/>
                  <a:pt x="7023240" y="41853"/>
                  <a:pt x="7023240" y="93482"/>
                </a:cubicBezTo>
                <a:lnTo>
                  <a:pt x="7023240" y="467398"/>
                </a:lnTo>
                <a:cubicBezTo>
                  <a:pt x="7023240" y="519027"/>
                  <a:pt x="6981387" y="560880"/>
                  <a:pt x="6929758" y="560880"/>
                </a:cubicBezTo>
                <a:lnTo>
                  <a:pt x="93482" y="560880"/>
                </a:lnTo>
                <a:cubicBezTo>
                  <a:pt x="41853" y="560880"/>
                  <a:pt x="0" y="519027"/>
                  <a:pt x="0" y="467398"/>
                </a:cubicBezTo>
                <a:lnTo>
                  <a:pt x="0" y="9348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842" tIns="27380" rIns="292842" bIns="2738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900" b="1" kern="1200" dirty="0" err="1"/>
              <a:t>Important</a:t>
            </a:r>
            <a:r>
              <a:rPr lang="de-DE" sz="1900" b="1" kern="1200" dirty="0"/>
              <a:t>: </a:t>
            </a:r>
            <a:r>
              <a:rPr lang="de-DE" sz="1900" kern="1200" dirty="0"/>
              <a:t>Formation </a:t>
            </a:r>
            <a:r>
              <a:rPr lang="de-DE" sz="1900" kern="1200" dirty="0" err="1"/>
              <a:t>of</a:t>
            </a:r>
            <a:r>
              <a:rPr lang="de-DE" sz="1900" kern="1200" dirty="0"/>
              <a:t> </a:t>
            </a:r>
            <a:r>
              <a:rPr lang="de-DE" sz="1900" kern="1200" dirty="0" err="1"/>
              <a:t>the</a:t>
            </a:r>
            <a:r>
              <a:rPr lang="de-DE" sz="1900" kern="1200" dirty="0"/>
              <a:t> Mental Model</a:t>
            </a:r>
            <a:endParaRPr lang="en-US" sz="1900" kern="1200" dirty="0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28C66100-2343-D026-A154-D98C7D3FA136}"/>
              </a:ext>
            </a:extLst>
          </p:cNvPr>
          <p:cNvCxnSpPr>
            <a:cxnSpLocks/>
          </p:cNvCxnSpPr>
          <p:nvPr/>
        </p:nvCxnSpPr>
        <p:spPr>
          <a:xfrm>
            <a:off x="5819649" y="1893832"/>
            <a:ext cx="5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43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82D59F-E8DC-2B47-C07E-6C83F29FF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75" y="531815"/>
            <a:ext cx="10026650" cy="910310"/>
          </a:xfrm>
        </p:spPr>
        <p:txBody>
          <a:bodyPr wrap="square" anchor="b">
            <a:normAutofit/>
          </a:bodyPr>
          <a:lstStyle/>
          <a:p>
            <a:pPr algn="ctr"/>
            <a:r>
              <a:rPr lang="de-DE" dirty="0"/>
              <a:t>The Defense </a:t>
            </a:r>
            <a:r>
              <a:rPr lang="de-DE" dirty="0" err="1"/>
              <a:t>Lawyer</a:t>
            </a:r>
            <a:endParaRPr lang="de-DE" dirty="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D3AD8A58-3537-E910-B928-874B88BA6C1E}"/>
              </a:ext>
            </a:extLst>
          </p:cNvPr>
          <p:cNvSpPr/>
          <p:nvPr/>
        </p:nvSpPr>
        <p:spPr>
          <a:xfrm>
            <a:off x="1079400" y="3147568"/>
            <a:ext cx="10033200" cy="1107225"/>
          </a:xfrm>
          <a:custGeom>
            <a:avLst/>
            <a:gdLst>
              <a:gd name="connsiteX0" fmla="*/ 0 w 10033200"/>
              <a:gd name="connsiteY0" fmla="*/ 0 h 1107225"/>
              <a:gd name="connsiteX1" fmla="*/ 10033200 w 10033200"/>
              <a:gd name="connsiteY1" fmla="*/ 0 h 1107225"/>
              <a:gd name="connsiteX2" fmla="*/ 10033200 w 10033200"/>
              <a:gd name="connsiteY2" fmla="*/ 1107225 h 1107225"/>
              <a:gd name="connsiteX3" fmla="*/ 0 w 10033200"/>
              <a:gd name="connsiteY3" fmla="*/ 1107225 h 1107225"/>
              <a:gd name="connsiteX4" fmla="*/ 0 w 10033200"/>
              <a:gd name="connsiteY4" fmla="*/ 0 h 110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3200" h="1107225">
                <a:moveTo>
                  <a:pt x="0" y="0"/>
                </a:moveTo>
                <a:lnTo>
                  <a:pt x="10033200" y="0"/>
                </a:lnTo>
                <a:lnTo>
                  <a:pt x="10033200" y="1107225"/>
                </a:lnTo>
                <a:lnTo>
                  <a:pt x="0" y="11072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8688" tIns="395732" rIns="778688" bIns="135128" numCol="1" spcCol="1270" anchor="t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 i="1" kern="1200" dirty="0" err="1"/>
              <a:t>Could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be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software</a:t>
            </a:r>
            <a:r>
              <a:rPr lang="de-DE" sz="1900" i="1" kern="1200" dirty="0"/>
              <a:t>, a different </a:t>
            </a:r>
            <a:r>
              <a:rPr lang="de-DE" sz="1900" i="1" kern="1200" dirty="0" err="1"/>
              <a:t>antagonistic</a:t>
            </a:r>
            <a:r>
              <a:rPr lang="de-DE" sz="1900" i="1" kern="1200" dirty="0"/>
              <a:t> person </a:t>
            </a:r>
            <a:r>
              <a:rPr lang="de-DE" sz="1900" i="1" kern="1200" dirty="0" err="1"/>
              <a:t>or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even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the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lawyer</a:t>
            </a:r>
            <a:endParaRPr lang="en-US" sz="1900" kern="1200" dirty="0"/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 i="1" dirty="0" err="1"/>
              <a:t>Ideally</a:t>
            </a:r>
            <a:r>
              <a:rPr lang="de-DE" sz="1900" i="1" dirty="0"/>
              <a:t>, will not </a:t>
            </a:r>
            <a:r>
              <a:rPr lang="de-DE" sz="1900" i="1" dirty="0" err="1"/>
              <a:t>have</a:t>
            </a:r>
            <a:r>
              <a:rPr lang="de-DE" sz="1900" i="1" dirty="0"/>
              <a:t> </a:t>
            </a:r>
            <a:r>
              <a:rPr lang="de-DE" sz="1900" i="1" dirty="0" err="1"/>
              <a:t>the</a:t>
            </a:r>
            <a:r>
              <a:rPr lang="de-DE" sz="1900" i="1" dirty="0"/>
              <a:t> </a:t>
            </a:r>
            <a:r>
              <a:rPr lang="de-DE" sz="1900" i="1" dirty="0" err="1"/>
              <a:t>opportunity</a:t>
            </a:r>
            <a:r>
              <a:rPr lang="de-DE" sz="1900" i="1" dirty="0"/>
              <a:t> </a:t>
            </a:r>
            <a:r>
              <a:rPr lang="de-DE" sz="1900" i="1" dirty="0" err="1"/>
              <a:t>to</a:t>
            </a:r>
            <a:r>
              <a:rPr lang="de-DE" sz="1900" i="1" dirty="0"/>
              <a:t> </a:t>
            </a:r>
            <a:r>
              <a:rPr lang="de-DE" sz="1900" i="1" dirty="0" err="1"/>
              <a:t>provide</a:t>
            </a:r>
            <a:r>
              <a:rPr lang="de-DE" sz="1900" i="1" dirty="0"/>
              <a:t> </a:t>
            </a:r>
            <a:r>
              <a:rPr lang="de-DE" sz="1900" i="1" dirty="0" err="1"/>
              <a:t>feedback</a:t>
            </a:r>
            <a:r>
              <a:rPr lang="de-DE" sz="1900" i="1" dirty="0"/>
              <a:t> </a:t>
            </a:r>
            <a:r>
              <a:rPr lang="de-DE" sz="1900" i="1" dirty="0" err="1"/>
              <a:t>to</a:t>
            </a:r>
            <a:r>
              <a:rPr lang="de-DE" sz="1900" i="1" dirty="0"/>
              <a:t> </a:t>
            </a:r>
            <a:r>
              <a:rPr lang="de-DE" sz="1900" i="1" dirty="0" err="1"/>
              <a:t>the</a:t>
            </a:r>
            <a:r>
              <a:rPr lang="de-DE" sz="1900" i="1" dirty="0"/>
              <a:t> </a:t>
            </a:r>
            <a:r>
              <a:rPr lang="de-DE" sz="1900" i="1" dirty="0" err="1"/>
              <a:t>judge</a:t>
            </a:r>
            <a:endParaRPr lang="en-US" sz="1900" kern="1200" dirty="0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21D66FE8-8424-1719-AA5A-69C2DB447A96}"/>
              </a:ext>
            </a:extLst>
          </p:cNvPr>
          <p:cNvSpPr/>
          <p:nvPr/>
        </p:nvSpPr>
        <p:spPr>
          <a:xfrm>
            <a:off x="1581060" y="2867128"/>
            <a:ext cx="7023240" cy="560880"/>
          </a:xfrm>
          <a:custGeom>
            <a:avLst/>
            <a:gdLst>
              <a:gd name="connsiteX0" fmla="*/ 0 w 7023240"/>
              <a:gd name="connsiteY0" fmla="*/ 93482 h 560880"/>
              <a:gd name="connsiteX1" fmla="*/ 93482 w 7023240"/>
              <a:gd name="connsiteY1" fmla="*/ 0 h 560880"/>
              <a:gd name="connsiteX2" fmla="*/ 6929758 w 7023240"/>
              <a:gd name="connsiteY2" fmla="*/ 0 h 560880"/>
              <a:gd name="connsiteX3" fmla="*/ 7023240 w 7023240"/>
              <a:gd name="connsiteY3" fmla="*/ 93482 h 560880"/>
              <a:gd name="connsiteX4" fmla="*/ 7023240 w 7023240"/>
              <a:gd name="connsiteY4" fmla="*/ 467398 h 560880"/>
              <a:gd name="connsiteX5" fmla="*/ 6929758 w 7023240"/>
              <a:gd name="connsiteY5" fmla="*/ 560880 h 560880"/>
              <a:gd name="connsiteX6" fmla="*/ 93482 w 7023240"/>
              <a:gd name="connsiteY6" fmla="*/ 560880 h 560880"/>
              <a:gd name="connsiteX7" fmla="*/ 0 w 7023240"/>
              <a:gd name="connsiteY7" fmla="*/ 467398 h 560880"/>
              <a:gd name="connsiteX8" fmla="*/ 0 w 7023240"/>
              <a:gd name="connsiteY8" fmla="*/ 93482 h 56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23240" h="560880">
                <a:moveTo>
                  <a:pt x="0" y="93482"/>
                </a:moveTo>
                <a:cubicBezTo>
                  <a:pt x="0" y="41853"/>
                  <a:pt x="41853" y="0"/>
                  <a:pt x="93482" y="0"/>
                </a:cubicBezTo>
                <a:lnTo>
                  <a:pt x="6929758" y="0"/>
                </a:lnTo>
                <a:cubicBezTo>
                  <a:pt x="6981387" y="0"/>
                  <a:pt x="7023240" y="41853"/>
                  <a:pt x="7023240" y="93482"/>
                </a:cubicBezTo>
                <a:lnTo>
                  <a:pt x="7023240" y="467398"/>
                </a:lnTo>
                <a:cubicBezTo>
                  <a:pt x="7023240" y="519027"/>
                  <a:pt x="6981387" y="560880"/>
                  <a:pt x="6929758" y="560880"/>
                </a:cubicBezTo>
                <a:lnTo>
                  <a:pt x="93482" y="560880"/>
                </a:lnTo>
                <a:cubicBezTo>
                  <a:pt x="41853" y="560880"/>
                  <a:pt x="0" y="519027"/>
                  <a:pt x="0" y="467398"/>
                </a:cubicBezTo>
                <a:lnTo>
                  <a:pt x="0" y="9348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842" tIns="27380" rIns="292842" bIns="2738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900" b="1" kern="1200" dirty="0"/>
              <a:t>Task: </a:t>
            </a:r>
            <a:r>
              <a:rPr lang="de-DE" sz="1900" kern="1200" dirty="0"/>
              <a:t>Check </a:t>
            </a:r>
            <a:r>
              <a:rPr lang="de-DE" sz="1900" kern="1200" dirty="0" err="1"/>
              <a:t>Unimpeachability</a:t>
            </a:r>
            <a:r>
              <a:rPr lang="de-DE" sz="1900" kern="1200" dirty="0"/>
              <a:t> </a:t>
            </a:r>
            <a:r>
              <a:rPr lang="de-DE" sz="1900" kern="1200" dirty="0" err="1"/>
              <a:t>of</a:t>
            </a:r>
            <a:r>
              <a:rPr lang="de-DE" sz="1900" kern="1200" dirty="0"/>
              <a:t> </a:t>
            </a:r>
            <a:r>
              <a:rPr lang="de-DE" sz="1900" kern="1200" dirty="0" err="1"/>
              <a:t>the</a:t>
            </a:r>
            <a:r>
              <a:rPr lang="de-DE" sz="1900" kern="1200" dirty="0"/>
              <a:t> </a:t>
            </a:r>
            <a:r>
              <a:rPr lang="de-DE" sz="1900" kern="1200" dirty="0" err="1"/>
              <a:t>Certificate</a:t>
            </a:r>
            <a:endParaRPr lang="en-US" sz="1900" kern="1200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55F812AB-058F-2275-6230-1567A36EAFD4}"/>
              </a:ext>
            </a:extLst>
          </p:cNvPr>
          <p:cNvSpPr/>
          <p:nvPr/>
        </p:nvSpPr>
        <p:spPr>
          <a:xfrm>
            <a:off x="1079400" y="4637834"/>
            <a:ext cx="10033200" cy="1107225"/>
          </a:xfrm>
          <a:custGeom>
            <a:avLst/>
            <a:gdLst>
              <a:gd name="connsiteX0" fmla="*/ 0 w 10033200"/>
              <a:gd name="connsiteY0" fmla="*/ 0 h 1107225"/>
              <a:gd name="connsiteX1" fmla="*/ 10033200 w 10033200"/>
              <a:gd name="connsiteY1" fmla="*/ 0 h 1107225"/>
              <a:gd name="connsiteX2" fmla="*/ 10033200 w 10033200"/>
              <a:gd name="connsiteY2" fmla="*/ 1107225 h 1107225"/>
              <a:gd name="connsiteX3" fmla="*/ 0 w 10033200"/>
              <a:gd name="connsiteY3" fmla="*/ 1107225 h 1107225"/>
              <a:gd name="connsiteX4" fmla="*/ 0 w 10033200"/>
              <a:gd name="connsiteY4" fmla="*/ 0 h 110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3200" h="1107225">
                <a:moveTo>
                  <a:pt x="0" y="0"/>
                </a:moveTo>
                <a:lnTo>
                  <a:pt x="10033200" y="0"/>
                </a:lnTo>
                <a:lnTo>
                  <a:pt x="10033200" y="1107225"/>
                </a:lnTo>
                <a:lnTo>
                  <a:pt x="0" y="11072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8688" tIns="395732" rIns="778688" bIns="135128" numCol="1" spcCol="1270" anchor="t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 i="1" kern="1200" dirty="0" err="1"/>
              <a:t>Does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the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visualization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show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the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input</a:t>
            </a:r>
            <a:r>
              <a:rPr lang="de-DE" sz="1900" i="1" kern="1200" dirty="0"/>
              <a:t> </a:t>
            </a:r>
            <a:r>
              <a:rPr lang="de-DE" sz="1900" i="1" kern="1200" dirty="0" err="1"/>
              <a:t>graph</a:t>
            </a:r>
            <a:r>
              <a:rPr lang="de-DE" sz="1900" i="1" kern="1200" dirty="0"/>
              <a:t>?</a:t>
            </a:r>
            <a:endParaRPr lang="en-US" sz="1900" kern="1200" dirty="0"/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i="1" dirty="0"/>
              <a:t>Is the certificate distinguishable from a non-certificate?</a:t>
            </a:r>
            <a:endParaRPr lang="en-US" sz="1900" i="1" kern="1200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1BDBF8B5-F8EE-3636-3B94-09547ADDEFF3}"/>
              </a:ext>
            </a:extLst>
          </p:cNvPr>
          <p:cNvSpPr/>
          <p:nvPr/>
        </p:nvSpPr>
        <p:spPr>
          <a:xfrm>
            <a:off x="1581060" y="4357394"/>
            <a:ext cx="7023240" cy="560880"/>
          </a:xfrm>
          <a:custGeom>
            <a:avLst/>
            <a:gdLst>
              <a:gd name="connsiteX0" fmla="*/ 0 w 7023240"/>
              <a:gd name="connsiteY0" fmla="*/ 93482 h 560880"/>
              <a:gd name="connsiteX1" fmla="*/ 93482 w 7023240"/>
              <a:gd name="connsiteY1" fmla="*/ 0 h 560880"/>
              <a:gd name="connsiteX2" fmla="*/ 6929758 w 7023240"/>
              <a:gd name="connsiteY2" fmla="*/ 0 h 560880"/>
              <a:gd name="connsiteX3" fmla="*/ 7023240 w 7023240"/>
              <a:gd name="connsiteY3" fmla="*/ 93482 h 560880"/>
              <a:gd name="connsiteX4" fmla="*/ 7023240 w 7023240"/>
              <a:gd name="connsiteY4" fmla="*/ 467398 h 560880"/>
              <a:gd name="connsiteX5" fmla="*/ 6929758 w 7023240"/>
              <a:gd name="connsiteY5" fmla="*/ 560880 h 560880"/>
              <a:gd name="connsiteX6" fmla="*/ 93482 w 7023240"/>
              <a:gd name="connsiteY6" fmla="*/ 560880 h 560880"/>
              <a:gd name="connsiteX7" fmla="*/ 0 w 7023240"/>
              <a:gd name="connsiteY7" fmla="*/ 467398 h 560880"/>
              <a:gd name="connsiteX8" fmla="*/ 0 w 7023240"/>
              <a:gd name="connsiteY8" fmla="*/ 93482 h 56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23240" h="560880">
                <a:moveTo>
                  <a:pt x="0" y="93482"/>
                </a:moveTo>
                <a:cubicBezTo>
                  <a:pt x="0" y="41853"/>
                  <a:pt x="41853" y="0"/>
                  <a:pt x="93482" y="0"/>
                </a:cubicBezTo>
                <a:lnTo>
                  <a:pt x="6929758" y="0"/>
                </a:lnTo>
                <a:cubicBezTo>
                  <a:pt x="6981387" y="0"/>
                  <a:pt x="7023240" y="41853"/>
                  <a:pt x="7023240" y="93482"/>
                </a:cubicBezTo>
                <a:lnTo>
                  <a:pt x="7023240" y="467398"/>
                </a:lnTo>
                <a:cubicBezTo>
                  <a:pt x="7023240" y="519027"/>
                  <a:pt x="6981387" y="560880"/>
                  <a:pt x="6929758" y="560880"/>
                </a:cubicBezTo>
                <a:lnTo>
                  <a:pt x="93482" y="560880"/>
                </a:lnTo>
                <a:cubicBezTo>
                  <a:pt x="41853" y="560880"/>
                  <a:pt x="0" y="519027"/>
                  <a:pt x="0" y="467398"/>
                </a:cubicBezTo>
                <a:lnTo>
                  <a:pt x="0" y="9348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842" tIns="27380" rIns="292842" bIns="2738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900" b="1" kern="1200" dirty="0" err="1"/>
              <a:t>Examples</a:t>
            </a:r>
            <a:r>
              <a:rPr lang="de-DE" sz="1900" b="1" kern="1200" dirty="0"/>
              <a:t>: </a:t>
            </a:r>
            <a:r>
              <a:rPr lang="de-DE" sz="1900" kern="1200" dirty="0"/>
              <a:t>Possible </a:t>
            </a:r>
            <a:r>
              <a:rPr lang="de-DE" sz="1900" kern="1200" dirty="0" err="1"/>
              <a:t>Raised</a:t>
            </a:r>
            <a:r>
              <a:rPr lang="de-DE" sz="1900" kern="1200" dirty="0"/>
              <a:t> </a:t>
            </a:r>
            <a:r>
              <a:rPr lang="de-DE" sz="1900" kern="1200" dirty="0" err="1"/>
              <a:t>Concerns</a:t>
            </a:r>
            <a:endParaRPr lang="en-US" sz="1900" kern="1200" dirty="0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28C66100-2343-D026-A154-D98C7D3FA136}"/>
              </a:ext>
            </a:extLst>
          </p:cNvPr>
          <p:cNvCxnSpPr>
            <a:cxnSpLocks/>
          </p:cNvCxnSpPr>
          <p:nvPr/>
        </p:nvCxnSpPr>
        <p:spPr>
          <a:xfrm>
            <a:off x="5819649" y="1893832"/>
            <a:ext cx="5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68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03C95F-C05D-41BA-CCBA-187ECF14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1089025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r>
              <a:rPr lang="en-US" dirty="0"/>
              <a:t>Visual Certificates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28714F-7AB7-F46B-4E85-ACE77E8DD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1" y="1089025"/>
            <a:ext cx="4451347" cy="4679950"/>
          </a:xfrm>
        </p:spPr>
        <p:txBody>
          <a:bodyPr vert="horz" lIns="0" tIns="0" rIns="0" bIns="0" rtlCol="0" anchor="ctr" anchorCtr="0">
            <a:normAutofit/>
          </a:bodyPr>
          <a:lstStyle/>
          <a:p>
            <a:pPr marL="0" indent="0" algn="ctr">
              <a:buNone/>
            </a:pPr>
            <a:r>
              <a:rPr lang="en-US" sz="2400" i="1" dirty="0"/>
              <a:t>Which properties must a visual certificate display?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855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77F832-85C3-711D-A492-49EA807DF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1079500"/>
            <a:ext cx="3322637" cy="4689475"/>
          </a:xfrm>
        </p:spPr>
        <p:txBody>
          <a:bodyPr anchor="ctr">
            <a:normAutofit/>
          </a:bodyPr>
          <a:lstStyle/>
          <a:p>
            <a:pPr algn="ctr"/>
            <a:r>
              <a:rPr lang="de-DE"/>
              <a:t>Visual Certificates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76A6EA-4B09-480F-BB03-961602723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5950" y="-1"/>
            <a:ext cx="7766050" cy="6857993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D9147F27-B588-BC2E-F526-DEC2712935EB}"/>
              </a:ext>
            </a:extLst>
          </p:cNvPr>
          <p:cNvSpPr/>
          <p:nvPr/>
        </p:nvSpPr>
        <p:spPr>
          <a:xfrm>
            <a:off x="4981575" y="542398"/>
            <a:ext cx="6669431" cy="1215411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8" name="Rechteck 7" descr="Magnifying glass">
            <a:extLst>
              <a:ext uri="{FF2B5EF4-FFF2-40B4-BE49-F238E27FC236}">
                <a16:creationId xmlns:a16="http://schemas.microsoft.com/office/drawing/2014/main" id="{5BC76374-0E14-76D7-E3A2-464763B54859}"/>
              </a:ext>
            </a:extLst>
          </p:cNvPr>
          <p:cNvSpPr/>
          <p:nvPr/>
        </p:nvSpPr>
        <p:spPr>
          <a:xfrm>
            <a:off x="5349236" y="815865"/>
            <a:ext cx="668476" cy="66847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84A6E77A-ED92-87D3-B820-215098B2BAAF}"/>
              </a:ext>
            </a:extLst>
          </p:cNvPr>
          <p:cNvSpPr/>
          <p:nvPr/>
        </p:nvSpPr>
        <p:spPr>
          <a:xfrm>
            <a:off x="6385375" y="542398"/>
            <a:ext cx="5265630" cy="1215411"/>
          </a:xfrm>
          <a:custGeom>
            <a:avLst/>
            <a:gdLst>
              <a:gd name="connsiteX0" fmla="*/ 0 w 5265630"/>
              <a:gd name="connsiteY0" fmla="*/ 0 h 1215411"/>
              <a:gd name="connsiteX1" fmla="*/ 5265630 w 5265630"/>
              <a:gd name="connsiteY1" fmla="*/ 0 h 1215411"/>
              <a:gd name="connsiteX2" fmla="*/ 5265630 w 5265630"/>
              <a:gd name="connsiteY2" fmla="*/ 1215411 h 1215411"/>
              <a:gd name="connsiteX3" fmla="*/ 0 w 5265630"/>
              <a:gd name="connsiteY3" fmla="*/ 1215411 h 1215411"/>
              <a:gd name="connsiteX4" fmla="*/ 0 w 5265630"/>
              <a:gd name="connsiteY4" fmla="*/ 0 h 121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5630" h="1215411">
                <a:moveTo>
                  <a:pt x="0" y="0"/>
                </a:moveTo>
                <a:lnTo>
                  <a:pt x="5265630" y="0"/>
                </a:lnTo>
                <a:lnTo>
                  <a:pt x="5265630" y="1215411"/>
                </a:lnTo>
                <a:lnTo>
                  <a:pt x="0" y="12154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631" tIns="128631" rIns="128631" bIns="128631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700" kern="1200" dirty="0"/>
              <a:t>Definition </a:t>
            </a:r>
            <a:r>
              <a:rPr lang="de-DE" sz="1700" kern="1200" dirty="0" err="1"/>
              <a:t>inspired</a:t>
            </a:r>
            <a:r>
              <a:rPr lang="de-DE" sz="1700" kern="1200" dirty="0"/>
              <a:t> </a:t>
            </a:r>
            <a:r>
              <a:rPr lang="de-DE" sz="1700" kern="1200" dirty="0" err="1"/>
              <a:t>by</a:t>
            </a:r>
            <a:r>
              <a:rPr lang="de-DE" sz="1700" kern="1200" dirty="0"/>
              <a:t> </a:t>
            </a:r>
            <a:r>
              <a:rPr lang="de-DE" sz="1700" kern="1200" dirty="0" err="1"/>
              <a:t>certifying</a:t>
            </a:r>
            <a:r>
              <a:rPr lang="de-DE" sz="1700" kern="1200" dirty="0"/>
              <a:t> </a:t>
            </a:r>
            <a:r>
              <a:rPr lang="de-DE" sz="1700" kern="1200" dirty="0" err="1"/>
              <a:t>algorithms</a:t>
            </a:r>
            <a:r>
              <a:rPr lang="de-DE" sz="1700" kern="1200" dirty="0"/>
              <a:t> [</a:t>
            </a:r>
            <a:r>
              <a:rPr lang="de-DE" sz="1700" kern="1200" dirty="0" err="1"/>
              <a:t>McConell</a:t>
            </a:r>
            <a:r>
              <a:rPr lang="de-DE" sz="1700" kern="1200" dirty="0"/>
              <a:t> et al. 2011]</a:t>
            </a:r>
            <a:endParaRPr lang="en-US" sz="1700" kern="1200" dirty="0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40BF2FED-2374-5C4A-C4E6-2882FFE84225}"/>
              </a:ext>
            </a:extLst>
          </p:cNvPr>
          <p:cNvSpPr/>
          <p:nvPr/>
        </p:nvSpPr>
        <p:spPr>
          <a:xfrm>
            <a:off x="4981575" y="2061662"/>
            <a:ext cx="6669431" cy="1215411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4" name="Rechteck 13" descr="Scales of Justice">
            <a:extLst>
              <a:ext uri="{FF2B5EF4-FFF2-40B4-BE49-F238E27FC236}">
                <a16:creationId xmlns:a16="http://schemas.microsoft.com/office/drawing/2014/main" id="{2AD85D56-9C82-4F48-B6C6-0E24CFEB3B46}"/>
              </a:ext>
            </a:extLst>
          </p:cNvPr>
          <p:cNvSpPr/>
          <p:nvPr/>
        </p:nvSpPr>
        <p:spPr>
          <a:xfrm>
            <a:off x="5349236" y="2335129"/>
            <a:ext cx="668476" cy="668476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E42DDDED-2243-5E01-F13A-32BAC4C45CB9}"/>
              </a:ext>
            </a:extLst>
          </p:cNvPr>
          <p:cNvSpPr/>
          <p:nvPr/>
        </p:nvSpPr>
        <p:spPr>
          <a:xfrm>
            <a:off x="6385375" y="2061662"/>
            <a:ext cx="3001243" cy="1215411"/>
          </a:xfrm>
          <a:custGeom>
            <a:avLst/>
            <a:gdLst>
              <a:gd name="connsiteX0" fmla="*/ 0 w 3001243"/>
              <a:gd name="connsiteY0" fmla="*/ 0 h 1215411"/>
              <a:gd name="connsiteX1" fmla="*/ 3001243 w 3001243"/>
              <a:gd name="connsiteY1" fmla="*/ 0 h 1215411"/>
              <a:gd name="connsiteX2" fmla="*/ 3001243 w 3001243"/>
              <a:gd name="connsiteY2" fmla="*/ 1215411 h 1215411"/>
              <a:gd name="connsiteX3" fmla="*/ 0 w 3001243"/>
              <a:gd name="connsiteY3" fmla="*/ 1215411 h 1215411"/>
              <a:gd name="connsiteX4" fmla="*/ 0 w 3001243"/>
              <a:gd name="connsiteY4" fmla="*/ 0 h 121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1243" h="1215411">
                <a:moveTo>
                  <a:pt x="0" y="0"/>
                </a:moveTo>
                <a:lnTo>
                  <a:pt x="3001243" y="0"/>
                </a:lnTo>
                <a:lnTo>
                  <a:pt x="3001243" y="1215411"/>
                </a:lnTo>
                <a:lnTo>
                  <a:pt x="0" y="12154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631" tIns="128631" rIns="128631" bIns="128631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700" b="1" kern="1200" dirty="0" err="1"/>
              <a:t>Unimpeachability</a:t>
            </a:r>
            <a:r>
              <a:rPr lang="de-DE" sz="1700" b="1" kern="1200" dirty="0"/>
              <a:t>: </a:t>
            </a:r>
            <a:r>
              <a:rPr lang="de-DE" sz="1700" kern="1200" dirty="0"/>
              <a:t>The </a:t>
            </a:r>
            <a:r>
              <a:rPr lang="de-DE" sz="1700" kern="1200" dirty="0" err="1"/>
              <a:t>defense</a:t>
            </a:r>
            <a:r>
              <a:rPr lang="de-DE" sz="1700" kern="1200" dirty="0"/>
              <a:t> </a:t>
            </a:r>
            <a:r>
              <a:rPr lang="de-DE" sz="1700" kern="1200" dirty="0" err="1"/>
              <a:t>lawyer</a:t>
            </a:r>
            <a:r>
              <a:rPr lang="de-DE" sz="1700" kern="1200" dirty="0"/>
              <a:t> </a:t>
            </a:r>
            <a:r>
              <a:rPr lang="de-DE" sz="1700" kern="1200" dirty="0" err="1"/>
              <a:t>cannot</a:t>
            </a:r>
            <a:r>
              <a:rPr lang="de-DE" sz="1700" kern="1200" dirty="0"/>
              <a:t> </a:t>
            </a:r>
            <a:r>
              <a:rPr lang="de-DE" sz="1700" kern="1200" dirty="0" err="1"/>
              <a:t>challenge</a:t>
            </a:r>
            <a:r>
              <a:rPr lang="de-DE" sz="1700" kern="1200" dirty="0"/>
              <a:t> </a:t>
            </a:r>
            <a:r>
              <a:rPr lang="de-DE" sz="1700" kern="1200" dirty="0" err="1"/>
              <a:t>the</a:t>
            </a:r>
            <a:r>
              <a:rPr lang="de-DE" sz="1700" kern="1200" dirty="0"/>
              <a:t> </a:t>
            </a:r>
            <a:r>
              <a:rPr lang="de-DE" sz="1700" kern="1200" dirty="0" err="1"/>
              <a:t>certificate</a:t>
            </a:r>
            <a:r>
              <a:rPr lang="de-DE" sz="1700" kern="1200" dirty="0"/>
              <a:t> </a:t>
            </a:r>
            <a:r>
              <a:rPr lang="de-DE" sz="1700" kern="1200" dirty="0" err="1"/>
              <a:t>objectively</a:t>
            </a:r>
            <a:endParaRPr lang="en-US" sz="1700" kern="1200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38AD3EF9-A515-331F-412D-52559F037ADB}"/>
              </a:ext>
            </a:extLst>
          </p:cNvPr>
          <p:cNvSpPr/>
          <p:nvPr/>
        </p:nvSpPr>
        <p:spPr>
          <a:xfrm>
            <a:off x="9386619" y="2061662"/>
            <a:ext cx="2264386" cy="1215411"/>
          </a:xfrm>
          <a:custGeom>
            <a:avLst/>
            <a:gdLst>
              <a:gd name="connsiteX0" fmla="*/ 0 w 2264386"/>
              <a:gd name="connsiteY0" fmla="*/ 0 h 1215411"/>
              <a:gd name="connsiteX1" fmla="*/ 2264386 w 2264386"/>
              <a:gd name="connsiteY1" fmla="*/ 0 h 1215411"/>
              <a:gd name="connsiteX2" fmla="*/ 2264386 w 2264386"/>
              <a:gd name="connsiteY2" fmla="*/ 1215411 h 1215411"/>
              <a:gd name="connsiteX3" fmla="*/ 0 w 2264386"/>
              <a:gd name="connsiteY3" fmla="*/ 1215411 h 1215411"/>
              <a:gd name="connsiteX4" fmla="*/ 0 w 2264386"/>
              <a:gd name="connsiteY4" fmla="*/ 0 h 121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386" h="1215411">
                <a:moveTo>
                  <a:pt x="0" y="0"/>
                </a:moveTo>
                <a:lnTo>
                  <a:pt x="2264386" y="0"/>
                </a:lnTo>
                <a:lnTo>
                  <a:pt x="2264386" y="1215411"/>
                </a:lnTo>
                <a:lnTo>
                  <a:pt x="0" y="12154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631" tIns="128631" rIns="128631" bIns="128631" numCol="1" spcCol="1270" anchor="ctr" anchorCtr="0">
            <a:noAutofit/>
          </a:bodyPr>
          <a:lstStyle/>
          <a:p>
            <a:pPr marL="171450" lvl="0" indent="-17145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1100" b="1" i="1" kern="1200" dirty="0"/>
              <a:t>Information </a:t>
            </a:r>
            <a:r>
              <a:rPr lang="de-DE" sz="1100" b="1" i="1" kern="1200" dirty="0" err="1"/>
              <a:t>Faithfulness</a:t>
            </a:r>
            <a:r>
              <a:rPr lang="de-DE" sz="1100" b="1" i="1" kern="1200" dirty="0"/>
              <a:t>: </a:t>
            </a:r>
            <a:r>
              <a:rPr lang="de-DE" sz="1100" i="1" kern="1200" dirty="0" err="1"/>
              <a:t>display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ground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truth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properties</a:t>
            </a:r>
            <a:r>
              <a:rPr lang="de-DE" sz="1100" i="1" kern="1200" dirty="0"/>
              <a:t> and </a:t>
            </a:r>
            <a:r>
              <a:rPr lang="de-DE" sz="1100" i="1" kern="1200" dirty="0" err="1"/>
              <a:t>structures</a:t>
            </a:r>
            <a:endParaRPr lang="en-US" sz="1100" kern="1200" dirty="0"/>
          </a:p>
          <a:p>
            <a:pPr marL="171450" lvl="0" indent="-17145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1100" b="1" i="1" kern="1200" dirty="0"/>
              <a:t>Task </a:t>
            </a:r>
            <a:r>
              <a:rPr lang="de-DE" sz="1100" b="1" i="1" kern="1200" dirty="0" err="1"/>
              <a:t>Readability</a:t>
            </a:r>
            <a:r>
              <a:rPr lang="de-DE" sz="1100" b="1" i="1" kern="1200" dirty="0"/>
              <a:t>: </a:t>
            </a:r>
            <a:br>
              <a:rPr lang="de-DE" sz="1100" b="1" i="1" kern="1200" dirty="0"/>
            </a:br>
            <a:r>
              <a:rPr lang="de-DE" sz="1100" i="1" kern="1200" dirty="0" err="1"/>
              <a:t>necessary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information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is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perceivable</a:t>
            </a:r>
            <a:endParaRPr lang="en-US" sz="1100" kern="1200" dirty="0"/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1EC1D2BC-6255-4C7B-EEB3-4FDF92DAB9BE}"/>
              </a:ext>
            </a:extLst>
          </p:cNvPr>
          <p:cNvSpPr/>
          <p:nvPr/>
        </p:nvSpPr>
        <p:spPr>
          <a:xfrm>
            <a:off x="4981575" y="3580926"/>
            <a:ext cx="6669431" cy="1215411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8" name="Rechteck 17" descr="Person with Idea">
            <a:extLst>
              <a:ext uri="{FF2B5EF4-FFF2-40B4-BE49-F238E27FC236}">
                <a16:creationId xmlns:a16="http://schemas.microsoft.com/office/drawing/2014/main" id="{3B4DAD8A-928C-64CE-D49B-DF9276DFFFC9}"/>
              </a:ext>
            </a:extLst>
          </p:cNvPr>
          <p:cNvSpPr/>
          <p:nvPr/>
        </p:nvSpPr>
        <p:spPr>
          <a:xfrm>
            <a:off x="5349236" y="3854393"/>
            <a:ext cx="668476" cy="668476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2BE120D1-EE8F-5FF6-9680-B2ED7C419F30}"/>
              </a:ext>
            </a:extLst>
          </p:cNvPr>
          <p:cNvSpPr/>
          <p:nvPr/>
        </p:nvSpPr>
        <p:spPr>
          <a:xfrm>
            <a:off x="6385375" y="3580926"/>
            <a:ext cx="3001243" cy="1215411"/>
          </a:xfrm>
          <a:custGeom>
            <a:avLst/>
            <a:gdLst>
              <a:gd name="connsiteX0" fmla="*/ 0 w 3001243"/>
              <a:gd name="connsiteY0" fmla="*/ 0 h 1215411"/>
              <a:gd name="connsiteX1" fmla="*/ 3001243 w 3001243"/>
              <a:gd name="connsiteY1" fmla="*/ 0 h 1215411"/>
              <a:gd name="connsiteX2" fmla="*/ 3001243 w 3001243"/>
              <a:gd name="connsiteY2" fmla="*/ 1215411 h 1215411"/>
              <a:gd name="connsiteX3" fmla="*/ 0 w 3001243"/>
              <a:gd name="connsiteY3" fmla="*/ 1215411 h 1215411"/>
              <a:gd name="connsiteX4" fmla="*/ 0 w 3001243"/>
              <a:gd name="connsiteY4" fmla="*/ 0 h 121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1243" h="1215411">
                <a:moveTo>
                  <a:pt x="0" y="0"/>
                </a:moveTo>
                <a:lnTo>
                  <a:pt x="3001243" y="0"/>
                </a:lnTo>
                <a:lnTo>
                  <a:pt x="3001243" y="1215411"/>
                </a:lnTo>
                <a:lnTo>
                  <a:pt x="0" y="12154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631" tIns="128631" rIns="128631" bIns="128631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700" b="1" kern="1200" dirty="0" err="1"/>
              <a:t>Checkability</a:t>
            </a:r>
            <a:r>
              <a:rPr lang="de-DE" sz="1700" b="1" kern="1200" dirty="0"/>
              <a:t>: </a:t>
            </a:r>
            <a:r>
              <a:rPr lang="de-DE" sz="1700" kern="1200" dirty="0"/>
              <a:t>Given </a:t>
            </a:r>
            <a:r>
              <a:rPr lang="de-DE" sz="1700" kern="1200" dirty="0" err="1"/>
              <a:t>the</a:t>
            </a:r>
            <a:r>
              <a:rPr lang="de-DE" sz="1700" kern="1200" dirty="0"/>
              <a:t> </a:t>
            </a:r>
            <a:r>
              <a:rPr lang="de-DE" sz="1700" kern="1200" dirty="0" err="1"/>
              <a:t>certificate</a:t>
            </a:r>
            <a:r>
              <a:rPr lang="de-DE" sz="1700" kern="1200" dirty="0"/>
              <a:t>, </a:t>
            </a:r>
            <a:r>
              <a:rPr lang="de-DE" sz="1700" kern="1200" dirty="0" err="1"/>
              <a:t>it</a:t>
            </a:r>
            <a:r>
              <a:rPr lang="de-DE" sz="1700" kern="1200" dirty="0"/>
              <a:t> </a:t>
            </a:r>
            <a:r>
              <a:rPr lang="de-DE" sz="1700" kern="1200" dirty="0" err="1"/>
              <a:t>is</a:t>
            </a:r>
            <a:r>
              <a:rPr lang="de-DE" sz="1700" kern="1200" dirty="0"/>
              <a:t> trivial </a:t>
            </a:r>
            <a:r>
              <a:rPr lang="de-DE" sz="1700" kern="1200" dirty="0" err="1"/>
              <a:t>to</a:t>
            </a:r>
            <a:r>
              <a:rPr lang="de-DE" sz="1700" kern="1200" dirty="0"/>
              <a:t> </a:t>
            </a:r>
            <a:r>
              <a:rPr lang="de-DE" sz="1700" kern="1200" dirty="0" err="1"/>
              <a:t>verify</a:t>
            </a:r>
            <a:r>
              <a:rPr lang="de-DE" sz="1700" kern="1200" dirty="0"/>
              <a:t> </a:t>
            </a:r>
            <a:r>
              <a:rPr lang="de-DE" sz="1700" kern="1200" dirty="0" err="1"/>
              <a:t>the</a:t>
            </a:r>
            <a:r>
              <a:rPr lang="de-DE" sz="1700" kern="1200" dirty="0"/>
              <a:t> </a:t>
            </a:r>
            <a:r>
              <a:rPr lang="de-DE" sz="1700" kern="1200" dirty="0" err="1"/>
              <a:t>assertion</a:t>
            </a:r>
            <a:endParaRPr lang="en-US" sz="1700" kern="1200" dirty="0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16CE1DB3-E1F1-8211-3C3E-F39344D588D7}"/>
              </a:ext>
            </a:extLst>
          </p:cNvPr>
          <p:cNvSpPr/>
          <p:nvPr/>
        </p:nvSpPr>
        <p:spPr>
          <a:xfrm>
            <a:off x="9386619" y="3580926"/>
            <a:ext cx="2264386" cy="1215411"/>
          </a:xfrm>
          <a:custGeom>
            <a:avLst/>
            <a:gdLst>
              <a:gd name="connsiteX0" fmla="*/ 0 w 2264386"/>
              <a:gd name="connsiteY0" fmla="*/ 0 h 1215411"/>
              <a:gd name="connsiteX1" fmla="*/ 2264386 w 2264386"/>
              <a:gd name="connsiteY1" fmla="*/ 0 h 1215411"/>
              <a:gd name="connsiteX2" fmla="*/ 2264386 w 2264386"/>
              <a:gd name="connsiteY2" fmla="*/ 1215411 h 1215411"/>
              <a:gd name="connsiteX3" fmla="*/ 0 w 2264386"/>
              <a:gd name="connsiteY3" fmla="*/ 1215411 h 1215411"/>
              <a:gd name="connsiteX4" fmla="*/ 0 w 2264386"/>
              <a:gd name="connsiteY4" fmla="*/ 0 h 121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386" h="1215411">
                <a:moveTo>
                  <a:pt x="0" y="0"/>
                </a:moveTo>
                <a:lnTo>
                  <a:pt x="2264386" y="0"/>
                </a:lnTo>
                <a:lnTo>
                  <a:pt x="2264386" y="1215411"/>
                </a:lnTo>
                <a:lnTo>
                  <a:pt x="0" y="12154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631" tIns="128631" rIns="128631" bIns="128631" numCol="1" spcCol="1270" anchor="ctr" anchorCtr="0">
            <a:noAutofit/>
          </a:bodyPr>
          <a:lstStyle/>
          <a:p>
            <a:pPr marL="171450" lvl="0" indent="-17145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1100" i="1" kern="1200" dirty="0" err="1"/>
              <a:t>Visualization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facilitates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formation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of</a:t>
            </a:r>
            <a:r>
              <a:rPr lang="de-DE" sz="1100" i="1" kern="1200" dirty="0"/>
              <a:t> a </a:t>
            </a:r>
            <a:r>
              <a:rPr lang="de-DE" sz="1100" i="1" kern="1200" dirty="0" err="1"/>
              <a:t>useful</a:t>
            </a:r>
            <a:r>
              <a:rPr lang="de-DE" sz="1100" i="1" kern="1200" dirty="0"/>
              <a:t> mental </a:t>
            </a:r>
            <a:r>
              <a:rPr lang="de-DE" sz="1100" i="1" kern="1200" dirty="0" err="1"/>
              <a:t>model</a:t>
            </a:r>
            <a:endParaRPr lang="en-US" sz="1100" kern="1200" dirty="0"/>
          </a:p>
          <a:p>
            <a:pPr marL="171450" lvl="0" indent="-17145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1100" i="1" kern="1200" dirty="0"/>
              <a:t>The mental </a:t>
            </a:r>
            <a:r>
              <a:rPr lang="de-DE" sz="1100" i="1" kern="1200" dirty="0" err="1"/>
              <a:t>model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allows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for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efficient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verification</a:t>
            </a:r>
            <a:endParaRPr lang="en-US" sz="1100" kern="1200" dirty="0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C194CD5B-8346-38D1-6B01-26C88E811CD1}"/>
              </a:ext>
            </a:extLst>
          </p:cNvPr>
          <p:cNvSpPr/>
          <p:nvPr/>
        </p:nvSpPr>
        <p:spPr>
          <a:xfrm>
            <a:off x="4981575" y="5100190"/>
            <a:ext cx="6669431" cy="1215411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2" name="Rechteck 21" descr="Diploma Roll">
            <a:extLst>
              <a:ext uri="{FF2B5EF4-FFF2-40B4-BE49-F238E27FC236}">
                <a16:creationId xmlns:a16="http://schemas.microsoft.com/office/drawing/2014/main" id="{65F5F4CA-3F8A-1DD3-632C-BDC4B5B62D2A}"/>
              </a:ext>
            </a:extLst>
          </p:cNvPr>
          <p:cNvSpPr/>
          <p:nvPr/>
        </p:nvSpPr>
        <p:spPr>
          <a:xfrm>
            <a:off x="5349236" y="5373658"/>
            <a:ext cx="668476" cy="668476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3854BE88-5F79-5CAC-8CF2-8075E316027A}"/>
              </a:ext>
            </a:extLst>
          </p:cNvPr>
          <p:cNvSpPr/>
          <p:nvPr/>
        </p:nvSpPr>
        <p:spPr>
          <a:xfrm>
            <a:off x="6385375" y="5100190"/>
            <a:ext cx="3001243" cy="1215411"/>
          </a:xfrm>
          <a:custGeom>
            <a:avLst/>
            <a:gdLst>
              <a:gd name="connsiteX0" fmla="*/ 0 w 3001243"/>
              <a:gd name="connsiteY0" fmla="*/ 0 h 1215411"/>
              <a:gd name="connsiteX1" fmla="*/ 3001243 w 3001243"/>
              <a:gd name="connsiteY1" fmla="*/ 0 h 1215411"/>
              <a:gd name="connsiteX2" fmla="*/ 3001243 w 3001243"/>
              <a:gd name="connsiteY2" fmla="*/ 1215411 h 1215411"/>
              <a:gd name="connsiteX3" fmla="*/ 0 w 3001243"/>
              <a:gd name="connsiteY3" fmla="*/ 1215411 h 1215411"/>
              <a:gd name="connsiteX4" fmla="*/ 0 w 3001243"/>
              <a:gd name="connsiteY4" fmla="*/ 0 h 121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1243" h="1215411">
                <a:moveTo>
                  <a:pt x="0" y="0"/>
                </a:moveTo>
                <a:lnTo>
                  <a:pt x="3001243" y="0"/>
                </a:lnTo>
                <a:lnTo>
                  <a:pt x="3001243" y="1215411"/>
                </a:lnTo>
                <a:lnTo>
                  <a:pt x="0" y="12154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631" tIns="128631" rIns="128631" bIns="128631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700" b="1" kern="1200"/>
              <a:t>Simplicity: </a:t>
            </a:r>
            <a:r>
              <a:rPr lang="de-DE" sz="1700" kern="1200"/>
              <a:t>Based on the mental model, there is a simple formal proof</a:t>
            </a:r>
            <a:endParaRPr lang="en-US" sz="1700" kern="1200"/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236966AC-8651-964A-1B56-CA2ED6ADA707}"/>
              </a:ext>
            </a:extLst>
          </p:cNvPr>
          <p:cNvSpPr/>
          <p:nvPr/>
        </p:nvSpPr>
        <p:spPr>
          <a:xfrm>
            <a:off x="9386619" y="5100190"/>
            <a:ext cx="2264386" cy="1215411"/>
          </a:xfrm>
          <a:custGeom>
            <a:avLst/>
            <a:gdLst>
              <a:gd name="connsiteX0" fmla="*/ 0 w 2264386"/>
              <a:gd name="connsiteY0" fmla="*/ 0 h 1215411"/>
              <a:gd name="connsiteX1" fmla="*/ 2264386 w 2264386"/>
              <a:gd name="connsiteY1" fmla="*/ 0 h 1215411"/>
              <a:gd name="connsiteX2" fmla="*/ 2264386 w 2264386"/>
              <a:gd name="connsiteY2" fmla="*/ 1215411 h 1215411"/>
              <a:gd name="connsiteX3" fmla="*/ 0 w 2264386"/>
              <a:gd name="connsiteY3" fmla="*/ 1215411 h 1215411"/>
              <a:gd name="connsiteX4" fmla="*/ 0 w 2264386"/>
              <a:gd name="connsiteY4" fmla="*/ 0 h 121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386" h="1215411">
                <a:moveTo>
                  <a:pt x="0" y="0"/>
                </a:moveTo>
                <a:lnTo>
                  <a:pt x="2264386" y="0"/>
                </a:lnTo>
                <a:lnTo>
                  <a:pt x="2264386" y="1215411"/>
                </a:lnTo>
                <a:lnTo>
                  <a:pt x="0" y="12154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631" tIns="128631" rIns="128631" bIns="128631" numCol="1" spcCol="1270" anchor="ctr" anchorCtr="0">
            <a:noAutofit/>
          </a:bodyPr>
          <a:lstStyle/>
          <a:p>
            <a:pPr marL="171450" lvl="0" indent="-17145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1100" i="1" kern="1200" dirty="0" err="1"/>
              <a:t>Important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aspect</a:t>
            </a:r>
            <a:r>
              <a:rPr lang="de-DE" sz="1100" i="1" kern="1200" dirty="0"/>
              <a:t>: </a:t>
            </a:r>
            <a:r>
              <a:rPr lang="de-DE" sz="1100" i="1" kern="1200" dirty="0" err="1"/>
              <a:t>perceptually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distinguishable</a:t>
            </a:r>
            <a:r>
              <a:rPr lang="de-DE" sz="1100" i="1" kern="1200" dirty="0"/>
              <a:t> </a:t>
            </a:r>
            <a:r>
              <a:rPr lang="de-DE" sz="1100" i="1" kern="1200" dirty="0" err="1"/>
              <a:t>from</a:t>
            </a:r>
            <a:r>
              <a:rPr lang="de-DE" sz="1100" i="1" kern="1200" dirty="0"/>
              <a:t> non-</a:t>
            </a:r>
            <a:r>
              <a:rPr lang="de-DE" sz="1100" i="1" kern="1200" dirty="0" err="1"/>
              <a:t>certificate</a:t>
            </a:r>
            <a:endParaRPr lang="en-US" sz="1100" kern="1200" dirty="0"/>
          </a:p>
        </p:txBody>
      </p:sp>
    </p:spTree>
    <p:extLst>
      <p:ext uri="{BB962C8B-B14F-4D97-AF65-F5344CB8AC3E}">
        <p14:creationId xmlns:p14="http://schemas.microsoft.com/office/powerpoint/2010/main" val="147526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/>
      <p:bldP spid="16" grpId="0"/>
      <p:bldP spid="17" grpId="0" animBg="1"/>
      <p:bldP spid="18" grpId="0" animBg="1"/>
      <p:bldP spid="19" grpId="0"/>
      <p:bldP spid="20" grpId="0"/>
      <p:bldP spid="21" grpId="0" animBg="1"/>
      <p:bldP spid="22" grpId="0" animBg="1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88C0BC-9418-E02F-EBAD-3C000AB3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33"/>
            <a:ext cx="4426782" cy="1331604"/>
          </a:xfrm>
        </p:spPr>
        <p:txBody>
          <a:bodyPr anchor="b">
            <a:normAutofit/>
          </a:bodyPr>
          <a:lstStyle/>
          <a:p>
            <a:pPr algn="ctr"/>
            <a:r>
              <a:rPr lang="de-DE" dirty="0" err="1"/>
              <a:t>Perceptual</a:t>
            </a:r>
            <a:r>
              <a:rPr lang="de-DE" dirty="0"/>
              <a:t> </a:t>
            </a:r>
            <a:r>
              <a:rPr lang="de-DE" dirty="0" err="1"/>
              <a:t>Complexity</a:t>
            </a:r>
            <a:endParaRPr lang="de-D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3391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00D6CD-DF91-7E4F-7238-C22D899F9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4460874" cy="3009899"/>
          </a:xfrm>
        </p:spPr>
        <p:txBody>
          <a:bodyPr>
            <a:normAutofit fontScale="92500"/>
          </a:bodyPr>
          <a:lstStyle/>
          <a:p>
            <a:pPr>
              <a:lnSpc>
                <a:spcPct val="115000"/>
              </a:lnSpc>
              <a:buFont typeface="Wingdings" panose="05000000000000000000" pitchFamily="2" charset="2"/>
              <a:buChar char=""/>
            </a:pPr>
            <a:r>
              <a:rPr lang="de-DE" sz="1900" dirty="0"/>
              <a:t>Quality </a:t>
            </a:r>
            <a:r>
              <a:rPr lang="de-DE" sz="1900" dirty="0" err="1"/>
              <a:t>of</a:t>
            </a:r>
            <a:r>
              <a:rPr lang="de-DE" sz="1900" dirty="0"/>
              <a:t> a </a:t>
            </a:r>
            <a:r>
              <a:rPr lang="de-DE" sz="1900" dirty="0" err="1"/>
              <a:t>visual</a:t>
            </a:r>
            <a:r>
              <a:rPr lang="de-DE" sz="1900" dirty="0"/>
              <a:t> </a:t>
            </a:r>
            <a:r>
              <a:rPr lang="de-DE" sz="1900" dirty="0" err="1"/>
              <a:t>certificate</a:t>
            </a:r>
            <a:endParaRPr lang="de-DE" sz="1900" dirty="0"/>
          </a:p>
          <a:p>
            <a:pPr>
              <a:lnSpc>
                <a:spcPct val="115000"/>
              </a:lnSpc>
              <a:buFont typeface="Wingdings" panose="05000000000000000000" pitchFamily="2" charset="2"/>
              <a:buChar char=""/>
            </a:pPr>
            <a:r>
              <a:rPr lang="de-DE" sz="1900" b="1" dirty="0"/>
              <a:t>Measurement: </a:t>
            </a:r>
            <a:r>
              <a:rPr lang="de-DE" sz="1900" dirty="0" err="1"/>
              <a:t>Number</a:t>
            </a:r>
            <a:r>
              <a:rPr lang="de-DE" sz="1900" dirty="0"/>
              <a:t> </a:t>
            </a:r>
            <a:r>
              <a:rPr lang="de-DE" sz="1900" dirty="0" err="1"/>
              <a:t>of</a:t>
            </a:r>
            <a:r>
              <a:rPr lang="de-DE" sz="1900" dirty="0"/>
              <a:t> </a:t>
            </a:r>
            <a:r>
              <a:rPr lang="de-DE" sz="1900" dirty="0" err="1"/>
              <a:t>distinct</a:t>
            </a:r>
            <a:r>
              <a:rPr lang="de-DE" sz="1900" dirty="0"/>
              <a:t> </a:t>
            </a:r>
            <a:r>
              <a:rPr lang="de-DE" sz="1900" dirty="0" err="1"/>
              <a:t>observations</a:t>
            </a:r>
            <a:r>
              <a:rPr lang="de-DE" sz="1900" dirty="0"/>
              <a:t> </a:t>
            </a:r>
            <a:r>
              <a:rPr lang="de-DE" sz="1900" dirty="0" err="1"/>
              <a:t>by</a:t>
            </a:r>
            <a:r>
              <a:rPr lang="de-DE" sz="1900" dirty="0"/>
              <a:t> </a:t>
            </a:r>
            <a:r>
              <a:rPr lang="de-DE" sz="1900" dirty="0" err="1"/>
              <a:t>the</a:t>
            </a:r>
            <a:r>
              <a:rPr lang="de-DE" sz="1900" dirty="0"/>
              <a:t> </a:t>
            </a:r>
            <a:r>
              <a:rPr lang="de-DE" sz="1900" dirty="0" err="1"/>
              <a:t>judge</a:t>
            </a:r>
            <a:r>
              <a:rPr lang="de-DE" sz="1900" dirty="0"/>
              <a:t> </a:t>
            </a:r>
            <a:r>
              <a:rPr lang="de-DE" sz="1900" dirty="0" err="1"/>
              <a:t>for</a:t>
            </a:r>
            <a:r>
              <a:rPr lang="de-DE" sz="1900" dirty="0"/>
              <a:t> </a:t>
            </a:r>
            <a:r>
              <a:rPr lang="de-DE" sz="1900" dirty="0" err="1"/>
              <a:t>validation</a:t>
            </a:r>
            <a:endParaRPr lang="de-DE" sz="1900" dirty="0"/>
          </a:p>
          <a:p>
            <a:pPr>
              <a:lnSpc>
                <a:spcPct val="115000"/>
              </a:lnSpc>
              <a:buFont typeface="Wingdings" panose="05000000000000000000" pitchFamily="2" charset="2"/>
              <a:buChar char=""/>
            </a:pPr>
            <a:r>
              <a:rPr lang="de-DE" sz="1900" dirty="0" err="1"/>
              <a:t>Judge‘s</a:t>
            </a:r>
            <a:r>
              <a:rPr lang="de-DE" sz="1900" dirty="0"/>
              <a:t> </a:t>
            </a:r>
            <a:r>
              <a:rPr lang="de-DE" sz="1900" dirty="0" err="1"/>
              <a:t>validation</a:t>
            </a:r>
            <a:r>
              <a:rPr lang="de-DE" sz="1900" dirty="0"/>
              <a:t> </a:t>
            </a:r>
            <a:r>
              <a:rPr lang="de-DE" sz="1900" dirty="0" err="1"/>
              <a:t>as</a:t>
            </a:r>
            <a:r>
              <a:rPr lang="de-DE" sz="1900" dirty="0"/>
              <a:t> </a:t>
            </a:r>
            <a:r>
              <a:rPr lang="de-DE" sz="1900" dirty="0" err="1"/>
              <a:t>deterministic</a:t>
            </a:r>
            <a:r>
              <a:rPr lang="de-DE" sz="1900" dirty="0"/>
              <a:t> </a:t>
            </a:r>
            <a:r>
              <a:rPr lang="de-DE" sz="1900" dirty="0" err="1"/>
              <a:t>algorithm</a:t>
            </a:r>
            <a:r>
              <a:rPr lang="de-DE" sz="1900" dirty="0"/>
              <a:t>: </a:t>
            </a:r>
            <a:r>
              <a:rPr lang="de-DE" sz="1900" dirty="0" err="1"/>
              <a:t>analyze</a:t>
            </a:r>
            <a:r>
              <a:rPr lang="de-DE" sz="1900" dirty="0"/>
              <a:t> </a:t>
            </a:r>
            <a:r>
              <a:rPr lang="de-DE" sz="1900" dirty="0" err="1"/>
              <a:t>using</a:t>
            </a:r>
            <a:r>
              <a:rPr lang="de-DE" sz="1900" dirty="0"/>
              <a:t> </a:t>
            </a:r>
            <a:r>
              <a:rPr lang="de-DE" sz="1900" dirty="0" err="1"/>
              <a:t>methods</a:t>
            </a:r>
            <a:r>
              <a:rPr lang="de-DE" sz="1900" dirty="0"/>
              <a:t> </a:t>
            </a:r>
            <a:r>
              <a:rPr lang="de-DE" sz="1900" dirty="0" err="1"/>
              <a:t>from</a:t>
            </a:r>
            <a:r>
              <a:rPr lang="de-DE" sz="1900" dirty="0"/>
              <a:t> </a:t>
            </a:r>
            <a:r>
              <a:rPr lang="de-DE" sz="1900" dirty="0" err="1"/>
              <a:t>complexity</a:t>
            </a:r>
            <a:r>
              <a:rPr lang="de-DE" sz="1900" dirty="0"/>
              <a:t> </a:t>
            </a:r>
            <a:r>
              <a:rPr lang="de-DE" sz="1900" dirty="0" err="1"/>
              <a:t>theory</a:t>
            </a:r>
            <a:endParaRPr lang="de-DE" sz="1900" dirty="0"/>
          </a:p>
          <a:p>
            <a:pPr>
              <a:lnSpc>
                <a:spcPct val="115000"/>
              </a:lnSpc>
              <a:buFont typeface="Wingdings" panose="05000000000000000000" pitchFamily="2" charset="2"/>
              <a:buChar char=""/>
            </a:pPr>
            <a:r>
              <a:rPr lang="de-DE" sz="1900" b="1" dirty="0"/>
              <a:t>Recall:</a:t>
            </a:r>
            <a:r>
              <a:rPr lang="de-DE" sz="1900" dirty="0"/>
              <a:t> The </a:t>
            </a:r>
            <a:r>
              <a:rPr lang="de-DE" sz="1900" dirty="0" err="1"/>
              <a:t>judge</a:t>
            </a:r>
            <a:r>
              <a:rPr lang="de-DE" sz="1900" dirty="0"/>
              <a:t> </a:t>
            </a:r>
            <a:r>
              <a:rPr lang="de-DE" sz="1900" dirty="0" err="1"/>
              <a:t>works</a:t>
            </a:r>
            <a:r>
              <a:rPr lang="de-DE" sz="1900" dirty="0"/>
              <a:t> on </a:t>
            </a:r>
            <a:r>
              <a:rPr lang="de-DE" sz="1900" dirty="0" err="1"/>
              <a:t>the</a:t>
            </a:r>
            <a:r>
              <a:rPr lang="de-DE" sz="1900" dirty="0"/>
              <a:t> mental </a:t>
            </a:r>
            <a:r>
              <a:rPr lang="de-DE" sz="1900" dirty="0" err="1"/>
              <a:t>model</a:t>
            </a:r>
            <a:r>
              <a:rPr lang="de-DE" sz="1900" dirty="0"/>
              <a:t>!</a:t>
            </a:r>
          </a:p>
          <a:p>
            <a:pPr>
              <a:lnSpc>
                <a:spcPct val="115000"/>
              </a:lnSpc>
            </a:pPr>
            <a:endParaRPr lang="de-DE" sz="1900" dirty="0"/>
          </a:p>
        </p:txBody>
      </p:sp>
      <p:pic>
        <p:nvPicPr>
          <p:cNvPr id="4" name="Inhaltsplatzhalter 8">
            <a:extLst>
              <a:ext uri="{FF2B5EF4-FFF2-40B4-BE49-F238E27FC236}">
                <a16:creationId xmlns:a16="http://schemas.microsoft.com/office/drawing/2014/main" id="{3E5D2A98-E99F-2A98-FF21-2CCC3B181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775612" y="540033"/>
            <a:ext cx="2754000" cy="275400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nhaltsplatzhalter 8">
            <a:extLst>
              <a:ext uri="{FF2B5EF4-FFF2-40B4-BE49-F238E27FC236}">
                <a16:creationId xmlns:a16="http://schemas.microsoft.com/office/drawing/2014/main" id="{887B5A7B-D05F-63A4-3957-2F62F69E7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7060160" y="3564000"/>
            <a:ext cx="4184903" cy="275400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6C8AD11-1C33-1317-74F7-151DD1A855E7}"/>
              </a:ext>
            </a:extLst>
          </p:cNvPr>
          <p:cNvSpPr/>
          <p:nvPr/>
        </p:nvSpPr>
        <p:spPr>
          <a:xfrm>
            <a:off x="7775612" y="540001"/>
            <a:ext cx="2754000" cy="275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D0F1893E-E73A-AC51-BECD-714415E2D17C}"/>
              </a:ext>
            </a:extLst>
          </p:cNvPr>
          <p:cNvSpPr/>
          <p:nvPr/>
        </p:nvSpPr>
        <p:spPr>
          <a:xfrm rot="3155417">
            <a:off x="8321222" y="3147315"/>
            <a:ext cx="202497" cy="2338795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Gleichschenkliges Dreieck 12">
            <a:extLst>
              <a:ext uri="{FF2B5EF4-FFF2-40B4-BE49-F238E27FC236}">
                <a16:creationId xmlns:a16="http://schemas.microsoft.com/office/drawing/2014/main" id="{583BEB7C-6346-2CAE-E756-CD50DDAC5891}"/>
              </a:ext>
            </a:extLst>
          </p:cNvPr>
          <p:cNvSpPr/>
          <p:nvPr/>
        </p:nvSpPr>
        <p:spPr>
          <a:xfrm rot="18953172">
            <a:off x="9750201" y="3325655"/>
            <a:ext cx="551037" cy="1982114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AEC1CA2-1D44-E087-0AF5-B5113A6C4D06}"/>
              </a:ext>
            </a:extLst>
          </p:cNvPr>
          <p:cNvSpPr/>
          <p:nvPr/>
        </p:nvSpPr>
        <p:spPr>
          <a:xfrm>
            <a:off x="7060160" y="4803027"/>
            <a:ext cx="1517410" cy="151494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5CE785-95B3-6F5A-5A64-8AF23CE40AF6}"/>
              </a:ext>
            </a:extLst>
          </p:cNvPr>
          <p:cNvSpPr/>
          <p:nvPr/>
        </p:nvSpPr>
        <p:spPr>
          <a:xfrm>
            <a:off x="10416802" y="4732163"/>
            <a:ext cx="828261" cy="82712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BA45873-4373-8E43-B925-3AB20836D1AD}"/>
              </a:ext>
            </a:extLst>
          </p:cNvPr>
          <p:cNvSpPr/>
          <p:nvPr/>
        </p:nvSpPr>
        <p:spPr>
          <a:xfrm>
            <a:off x="9289773" y="3563968"/>
            <a:ext cx="139742" cy="127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856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03C95F-C05D-41BA-CCBA-187ECF14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1089025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r>
              <a:rPr lang="en-US" dirty="0"/>
              <a:t>Limitations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28714F-7AB7-F46B-4E85-ACE77E8DD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1" y="1089025"/>
            <a:ext cx="4451347" cy="4679950"/>
          </a:xfrm>
        </p:spPr>
        <p:txBody>
          <a:bodyPr vert="horz" lIns="0" tIns="0" rIns="0" bIns="0" rtlCol="0" anchor="ctr" anchorCtr="0">
            <a:normAutofit/>
          </a:bodyPr>
          <a:lstStyle/>
          <a:p>
            <a:pPr marL="0" indent="0" algn="ctr">
              <a:buNone/>
            </a:pPr>
            <a:r>
              <a:rPr lang="en-US" sz="2400" i="1" dirty="0"/>
              <a:t>What can go wrong?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672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694DDE-3DE2-3BEE-BC02-F0ABD5203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75" y="5412698"/>
            <a:ext cx="10026650" cy="903965"/>
          </a:xfrm>
        </p:spPr>
        <p:txBody>
          <a:bodyPr wrap="square" anchor="t">
            <a:normAutofit/>
          </a:bodyPr>
          <a:lstStyle/>
          <a:p>
            <a:pPr algn="ctr"/>
            <a:r>
              <a:rPr lang="de-DE" dirty="0"/>
              <a:t>GD Supreme Court</a:t>
            </a:r>
            <a:br>
              <a:rPr lang="de-DE" dirty="0"/>
            </a:br>
            <a:r>
              <a:rPr lang="de-DE" dirty="0"/>
              <a:t>Agenda </a:t>
            </a:r>
            <a:r>
              <a:rPr lang="de-DE" dirty="0" err="1"/>
              <a:t>for</a:t>
            </a:r>
            <a:r>
              <a:rPr lang="de-DE" dirty="0"/>
              <a:t> 18th </a:t>
            </a:r>
            <a:r>
              <a:rPr lang="de-DE" dirty="0" err="1"/>
              <a:t>of</a:t>
            </a:r>
            <a:r>
              <a:rPr lang="de-DE" dirty="0"/>
              <a:t> September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BF9BF3-7E9D-458B-A5D2-E730C5FFD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19649" y="49356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B6EC46FD-11E9-CE08-4D14-8A1CEE6BFC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6821647"/>
              </p:ext>
            </p:extLst>
          </p:nvPr>
        </p:nvGraphicFramePr>
        <p:xfrm>
          <a:off x="1079400" y="1080000"/>
          <a:ext cx="10033200" cy="292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412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264826-0BB5-B946-57A6-81BB58CE2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1" y="1079500"/>
            <a:ext cx="3904750" cy="4689475"/>
          </a:xfrm>
        </p:spPr>
        <p:txBody>
          <a:bodyPr anchor="ctr">
            <a:normAutofit/>
          </a:bodyPr>
          <a:lstStyle/>
          <a:p>
            <a:pPr algn="ctr"/>
            <a:r>
              <a:rPr lang="de-DE" dirty="0" err="1"/>
              <a:t>Limitations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Model</a:t>
            </a:r>
            <a:endParaRPr lang="de-D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513CAD-9784-4D35-BAF9-1F7DDD69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3E45859D-4903-731D-6DE7-EA6F4AF158A7}"/>
              </a:ext>
            </a:extLst>
          </p:cNvPr>
          <p:cNvSpPr/>
          <p:nvPr/>
        </p:nvSpPr>
        <p:spPr>
          <a:xfrm>
            <a:off x="6654799" y="881071"/>
            <a:ext cx="4996207" cy="2646000"/>
          </a:xfrm>
          <a:custGeom>
            <a:avLst/>
            <a:gdLst>
              <a:gd name="connsiteX0" fmla="*/ 0 w 4996207"/>
              <a:gd name="connsiteY0" fmla="*/ 0 h 2646000"/>
              <a:gd name="connsiteX1" fmla="*/ 4996207 w 4996207"/>
              <a:gd name="connsiteY1" fmla="*/ 0 h 2646000"/>
              <a:gd name="connsiteX2" fmla="*/ 4996207 w 4996207"/>
              <a:gd name="connsiteY2" fmla="*/ 2646000 h 2646000"/>
              <a:gd name="connsiteX3" fmla="*/ 0 w 4996207"/>
              <a:gd name="connsiteY3" fmla="*/ 2646000 h 2646000"/>
              <a:gd name="connsiteX4" fmla="*/ 0 w 4996207"/>
              <a:gd name="connsiteY4" fmla="*/ 0 h 26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6207" h="2646000">
                <a:moveTo>
                  <a:pt x="0" y="0"/>
                </a:moveTo>
                <a:lnTo>
                  <a:pt x="4996207" y="0"/>
                </a:lnTo>
                <a:lnTo>
                  <a:pt x="4996207" y="2646000"/>
                </a:lnTo>
                <a:lnTo>
                  <a:pt x="0" y="2646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7761" tIns="416560" rIns="387761" bIns="142240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sz="2000" i="1" kern="1200" dirty="0" err="1"/>
              <a:t>Maintaining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information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faithfulness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is</a:t>
            </a:r>
            <a:r>
              <a:rPr lang="de-DE" sz="2000" i="1" kern="1200" dirty="0"/>
              <a:t> expensive</a:t>
            </a:r>
            <a:endParaRPr lang="en-US" sz="2000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sz="2000" i="1" kern="1200" dirty="0"/>
              <a:t>Large </a:t>
            </a:r>
            <a:r>
              <a:rPr lang="de-DE" sz="2000" i="1" kern="1200" dirty="0" err="1"/>
              <a:t>scale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networks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may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require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user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interaction</a:t>
            </a:r>
            <a:r>
              <a:rPr lang="de-DE" sz="2000" i="1" kern="1200" dirty="0"/>
              <a:t>, i.e. top-down </a:t>
            </a:r>
            <a:r>
              <a:rPr lang="de-DE" sz="2000" i="1" kern="1200" dirty="0" err="1"/>
              <a:t>processes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of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perception</a:t>
            </a:r>
            <a:endParaRPr lang="en-US" sz="2000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sz="2000" i="1" kern="1200" dirty="0"/>
              <a:t>Dynamic </a:t>
            </a:r>
            <a:r>
              <a:rPr lang="de-DE" sz="2000" i="1" kern="1200" dirty="0" err="1"/>
              <a:t>graphs</a:t>
            </a:r>
            <a:r>
              <a:rPr lang="de-DE" sz="2000" i="1" kern="1200" dirty="0"/>
              <a:t>, non-</a:t>
            </a:r>
            <a:r>
              <a:rPr lang="de-DE" sz="2000" i="1" kern="1200" dirty="0" err="1"/>
              <a:t>discrete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evidence</a:t>
            </a:r>
            <a:endParaRPr lang="en-US" sz="2000" kern="1200" dirty="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4BD3698E-FF27-8118-320B-0E3C39B34228}"/>
              </a:ext>
            </a:extLst>
          </p:cNvPr>
          <p:cNvSpPr/>
          <p:nvPr/>
        </p:nvSpPr>
        <p:spPr>
          <a:xfrm>
            <a:off x="6904609" y="585871"/>
            <a:ext cx="3497344" cy="590400"/>
          </a:xfrm>
          <a:custGeom>
            <a:avLst/>
            <a:gdLst>
              <a:gd name="connsiteX0" fmla="*/ 0 w 3497344"/>
              <a:gd name="connsiteY0" fmla="*/ 98402 h 590400"/>
              <a:gd name="connsiteX1" fmla="*/ 98402 w 3497344"/>
              <a:gd name="connsiteY1" fmla="*/ 0 h 590400"/>
              <a:gd name="connsiteX2" fmla="*/ 3398942 w 3497344"/>
              <a:gd name="connsiteY2" fmla="*/ 0 h 590400"/>
              <a:gd name="connsiteX3" fmla="*/ 3497344 w 3497344"/>
              <a:gd name="connsiteY3" fmla="*/ 98402 h 590400"/>
              <a:gd name="connsiteX4" fmla="*/ 3497344 w 3497344"/>
              <a:gd name="connsiteY4" fmla="*/ 491998 h 590400"/>
              <a:gd name="connsiteX5" fmla="*/ 3398942 w 3497344"/>
              <a:gd name="connsiteY5" fmla="*/ 590400 h 590400"/>
              <a:gd name="connsiteX6" fmla="*/ 98402 w 3497344"/>
              <a:gd name="connsiteY6" fmla="*/ 590400 h 590400"/>
              <a:gd name="connsiteX7" fmla="*/ 0 w 3497344"/>
              <a:gd name="connsiteY7" fmla="*/ 491998 h 590400"/>
              <a:gd name="connsiteX8" fmla="*/ 0 w 3497344"/>
              <a:gd name="connsiteY8" fmla="*/ 98402 h 5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344" h="590400">
                <a:moveTo>
                  <a:pt x="0" y="98402"/>
                </a:moveTo>
                <a:cubicBezTo>
                  <a:pt x="0" y="44056"/>
                  <a:pt x="44056" y="0"/>
                  <a:pt x="98402" y="0"/>
                </a:cubicBezTo>
                <a:lnTo>
                  <a:pt x="3398942" y="0"/>
                </a:lnTo>
                <a:cubicBezTo>
                  <a:pt x="3453288" y="0"/>
                  <a:pt x="3497344" y="44056"/>
                  <a:pt x="3497344" y="98402"/>
                </a:cubicBezTo>
                <a:lnTo>
                  <a:pt x="3497344" y="491998"/>
                </a:lnTo>
                <a:cubicBezTo>
                  <a:pt x="3497344" y="546344"/>
                  <a:pt x="3453288" y="590400"/>
                  <a:pt x="3398942" y="590400"/>
                </a:cubicBezTo>
                <a:lnTo>
                  <a:pt x="98402" y="590400"/>
                </a:lnTo>
                <a:cubicBezTo>
                  <a:pt x="44056" y="590400"/>
                  <a:pt x="0" y="546344"/>
                  <a:pt x="0" y="491998"/>
                </a:cubicBezTo>
                <a:lnTo>
                  <a:pt x="0" y="9840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012" tIns="28821" rIns="161012" bIns="28821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de-DE" sz="2000" b="1" kern="1200" dirty="0" err="1"/>
              <a:t>Scalability</a:t>
            </a:r>
            <a:endParaRPr lang="en-US" sz="2000" kern="1200" dirty="0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9A4A4BEC-0477-DC60-D748-E201BEFAC748}"/>
              </a:ext>
            </a:extLst>
          </p:cNvPr>
          <p:cNvSpPr/>
          <p:nvPr/>
        </p:nvSpPr>
        <p:spPr>
          <a:xfrm>
            <a:off x="6654799" y="3930272"/>
            <a:ext cx="4996207" cy="2331000"/>
          </a:xfrm>
          <a:custGeom>
            <a:avLst/>
            <a:gdLst>
              <a:gd name="connsiteX0" fmla="*/ 0 w 4996207"/>
              <a:gd name="connsiteY0" fmla="*/ 0 h 2331000"/>
              <a:gd name="connsiteX1" fmla="*/ 4996207 w 4996207"/>
              <a:gd name="connsiteY1" fmla="*/ 0 h 2331000"/>
              <a:gd name="connsiteX2" fmla="*/ 4996207 w 4996207"/>
              <a:gd name="connsiteY2" fmla="*/ 2331000 h 2331000"/>
              <a:gd name="connsiteX3" fmla="*/ 0 w 4996207"/>
              <a:gd name="connsiteY3" fmla="*/ 2331000 h 2331000"/>
              <a:gd name="connsiteX4" fmla="*/ 0 w 4996207"/>
              <a:gd name="connsiteY4" fmla="*/ 0 h 233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6207" h="2331000">
                <a:moveTo>
                  <a:pt x="0" y="0"/>
                </a:moveTo>
                <a:lnTo>
                  <a:pt x="4996207" y="0"/>
                </a:lnTo>
                <a:lnTo>
                  <a:pt x="4996207" y="2331000"/>
                </a:lnTo>
                <a:lnTo>
                  <a:pt x="0" y="2331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>
              <a:hueOff val="1470042"/>
              <a:satOff val="-6290"/>
              <a:lumOff val="431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7761" tIns="416560" rIns="387761" bIns="142240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2000" i="1" kern="1200" dirty="0"/>
              <a:t>Background </a:t>
            </a:r>
            <a:r>
              <a:rPr lang="de-DE" sz="2000" i="1" kern="1200" dirty="0" err="1"/>
              <a:t>knowledge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may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be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necessary</a:t>
            </a:r>
            <a:endParaRPr lang="en-US" sz="2000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2000" i="1" kern="1200" dirty="0" err="1"/>
              <a:t>Subjective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expectations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may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impede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objective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judgment</a:t>
            </a:r>
            <a:endParaRPr lang="en-US" sz="2000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2000" i="1" kern="1200" dirty="0"/>
              <a:t>Mental </a:t>
            </a:r>
            <a:r>
              <a:rPr lang="de-DE" sz="2000" i="1" kern="1200" dirty="0" err="1"/>
              <a:t>model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cannot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be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directly</a:t>
            </a:r>
            <a:r>
              <a:rPr lang="de-DE" sz="2000" i="1" kern="1200" dirty="0"/>
              <a:t> </a:t>
            </a:r>
            <a:r>
              <a:rPr lang="de-DE" sz="2000" i="1" kern="1200" dirty="0" err="1"/>
              <a:t>analyzed</a:t>
            </a:r>
            <a:endParaRPr lang="en-US" sz="2000" kern="1200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DD9D475-63C7-183A-5C81-A9DAB3855A49}"/>
              </a:ext>
            </a:extLst>
          </p:cNvPr>
          <p:cNvSpPr/>
          <p:nvPr/>
        </p:nvSpPr>
        <p:spPr>
          <a:xfrm>
            <a:off x="6904609" y="3635071"/>
            <a:ext cx="3497344" cy="590400"/>
          </a:xfrm>
          <a:custGeom>
            <a:avLst/>
            <a:gdLst>
              <a:gd name="connsiteX0" fmla="*/ 0 w 3497344"/>
              <a:gd name="connsiteY0" fmla="*/ 98402 h 590400"/>
              <a:gd name="connsiteX1" fmla="*/ 98402 w 3497344"/>
              <a:gd name="connsiteY1" fmla="*/ 0 h 590400"/>
              <a:gd name="connsiteX2" fmla="*/ 3398942 w 3497344"/>
              <a:gd name="connsiteY2" fmla="*/ 0 h 590400"/>
              <a:gd name="connsiteX3" fmla="*/ 3497344 w 3497344"/>
              <a:gd name="connsiteY3" fmla="*/ 98402 h 590400"/>
              <a:gd name="connsiteX4" fmla="*/ 3497344 w 3497344"/>
              <a:gd name="connsiteY4" fmla="*/ 491998 h 590400"/>
              <a:gd name="connsiteX5" fmla="*/ 3398942 w 3497344"/>
              <a:gd name="connsiteY5" fmla="*/ 590400 h 590400"/>
              <a:gd name="connsiteX6" fmla="*/ 98402 w 3497344"/>
              <a:gd name="connsiteY6" fmla="*/ 590400 h 590400"/>
              <a:gd name="connsiteX7" fmla="*/ 0 w 3497344"/>
              <a:gd name="connsiteY7" fmla="*/ 491998 h 590400"/>
              <a:gd name="connsiteX8" fmla="*/ 0 w 3497344"/>
              <a:gd name="connsiteY8" fmla="*/ 98402 h 5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344" h="590400">
                <a:moveTo>
                  <a:pt x="0" y="98402"/>
                </a:moveTo>
                <a:cubicBezTo>
                  <a:pt x="0" y="44056"/>
                  <a:pt x="44056" y="0"/>
                  <a:pt x="98402" y="0"/>
                </a:cubicBezTo>
                <a:lnTo>
                  <a:pt x="3398942" y="0"/>
                </a:lnTo>
                <a:cubicBezTo>
                  <a:pt x="3453288" y="0"/>
                  <a:pt x="3497344" y="44056"/>
                  <a:pt x="3497344" y="98402"/>
                </a:cubicBezTo>
                <a:lnTo>
                  <a:pt x="3497344" y="491998"/>
                </a:lnTo>
                <a:cubicBezTo>
                  <a:pt x="3497344" y="546344"/>
                  <a:pt x="3453288" y="590400"/>
                  <a:pt x="3398942" y="590400"/>
                </a:cubicBezTo>
                <a:lnTo>
                  <a:pt x="98402" y="590400"/>
                </a:lnTo>
                <a:cubicBezTo>
                  <a:pt x="44056" y="590400"/>
                  <a:pt x="0" y="546344"/>
                  <a:pt x="0" y="491998"/>
                </a:cubicBezTo>
                <a:lnTo>
                  <a:pt x="0" y="9840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1470042"/>
              <a:satOff val="-6290"/>
              <a:lumOff val="4313"/>
              <a:alphaOff val="0"/>
            </a:schemeClr>
          </a:fillRef>
          <a:effectRef idx="2">
            <a:schemeClr val="accent2">
              <a:hueOff val="1470042"/>
              <a:satOff val="-6290"/>
              <a:lumOff val="431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012" tIns="28821" rIns="161012" bIns="28821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de-DE" sz="2000" b="1" kern="1200" dirty="0"/>
              <a:t>Human </a:t>
            </a:r>
            <a:r>
              <a:rPr lang="de-DE" sz="2000" b="1" kern="1200" dirty="0" err="1"/>
              <a:t>factors</a:t>
            </a:r>
            <a:endParaRPr lang="en-US" sz="2000" kern="1200" dirty="0"/>
          </a:p>
        </p:txBody>
      </p:sp>
    </p:spTree>
    <p:extLst>
      <p:ext uri="{BB962C8B-B14F-4D97-AF65-F5344CB8AC3E}">
        <p14:creationId xmlns:p14="http://schemas.microsoft.com/office/powerpoint/2010/main" val="262871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CE653A-4658-2DE1-5A57-6AB8641C4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100" y="542671"/>
            <a:ext cx="10026650" cy="1124202"/>
          </a:xfrm>
        </p:spPr>
        <p:txBody>
          <a:bodyPr wrap="square" anchor="ctr">
            <a:normAutofit/>
          </a:bodyPr>
          <a:lstStyle/>
          <a:p>
            <a:pPr algn="ctr"/>
            <a:r>
              <a:rPr lang="de-DE" dirty="0"/>
              <a:t>An Invitation </a:t>
            </a:r>
            <a:r>
              <a:rPr lang="de-DE" dirty="0" err="1"/>
              <a:t>to</a:t>
            </a:r>
            <a:r>
              <a:rPr lang="de-DE" dirty="0"/>
              <a:t> Work on Visual Proofs</a:t>
            </a: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883A8D1-ED1B-47A1-AA44-289C080E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2664"/>
            <a:ext cx="12192000" cy="4605336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B7C11F62-4F49-E15B-921E-14A5BEDDE0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4919409"/>
              </p:ext>
            </p:extLst>
          </p:nvPr>
        </p:nvGraphicFramePr>
        <p:xfrm>
          <a:off x="541338" y="2843212"/>
          <a:ext cx="11109674" cy="347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3763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Video 20" descr="Wires Linked To Core Router">
            <a:extLst>
              <a:ext uri="{FF2B5EF4-FFF2-40B4-BE49-F238E27FC236}">
                <a16:creationId xmlns:a16="http://schemas.microsoft.com/office/drawing/2014/main" id="{E4C86910-2E6F-3EB9-F788-E767A6C582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01" r="-1" b="182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CFCE6BC-4706-49A2-816A-A44669F98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CDEF92B-EF46-450B-A7CA-74A060345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0" y="1079500"/>
            <a:ext cx="7797799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Case 1</a:t>
            </a:r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47D4CC9E-D7CF-1B25-6E97-8C3EB820E96E}"/>
              </a:ext>
            </a:extLst>
          </p:cNvPr>
          <p:cNvSpPr txBox="1">
            <a:spLocks/>
          </p:cNvSpPr>
          <p:nvPr/>
        </p:nvSpPr>
        <p:spPr>
          <a:xfrm>
            <a:off x="3308350" y="4113213"/>
            <a:ext cx="5575300" cy="1655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i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 communication network contains a switch whose failure would disconnect it.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41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8"/>
    </mc:Choice>
    <mc:Fallback xmlns="">
      <p:transition spd="slow" advTm="5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4" objId="21"/>
        <p14:stopEvt time="5578" objId="2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41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43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58" name="Freeform: Shape 44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59" name="Freeform: Shape 46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60" name="Rectangle 49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9DA814-E35D-2559-5E6A-F07B12E8A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cap="all" dirty="0"/>
              <a:t>Evidence 1.A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F6E7403-5EB2-96E2-FD38-3AEB679EB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40988" y="444943"/>
            <a:ext cx="5968113" cy="5968113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1" name="Straight Connector 51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"/>
    </mc:Choice>
    <mc:Fallback xmlns="">
      <p:transition spd="slow" advTm="44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9DA814-E35D-2559-5E6A-F07B12E8A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cap="all" dirty="0"/>
              <a:t>Evidence 1.b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nhaltsplatzhalter 8">
            <a:extLst>
              <a:ext uri="{FF2B5EF4-FFF2-40B4-BE49-F238E27FC236}">
                <a16:creationId xmlns:a16="http://schemas.microsoft.com/office/drawing/2014/main" id="{8DCF2493-EDE6-0E07-E396-B76C6050D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62253" y="444943"/>
            <a:ext cx="4525583" cy="5968113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29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"/>
    </mc:Choice>
    <mc:Fallback xmlns="">
      <p:transition spd="slow" advTm="44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9DA814-E35D-2559-5E6A-F07B12E8A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cap="all" dirty="0"/>
              <a:t>Evidence 1.C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F6E7403-5EB2-96E2-FD38-3AEB679EB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249458" y="1184238"/>
            <a:ext cx="6822160" cy="448952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8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"/>
    </mc:Choice>
    <mc:Fallback xmlns="">
      <p:transition spd="slow" advTm="44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6" descr="Icon Of People Connecting">
            <a:extLst>
              <a:ext uri="{FF2B5EF4-FFF2-40B4-BE49-F238E27FC236}">
                <a16:creationId xmlns:a16="http://schemas.microsoft.com/office/drawing/2014/main" id="{945FCB40-1678-E55E-FD8A-96171CE8CC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5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092D32E-B1E6-4335-BD86-8461882A7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15000" y="381006"/>
            <a:ext cx="6857999" cy="6096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CDEF92B-EF46-450B-A7CA-74A060345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Case 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47D4CC9E-D7CF-1B25-6E97-8C3EB820E96E}"/>
              </a:ext>
            </a:extLst>
          </p:cNvPr>
          <p:cNvSpPr txBox="1">
            <a:spLocks/>
          </p:cNvSpPr>
          <p:nvPr/>
        </p:nvSpPr>
        <p:spPr>
          <a:xfrm>
            <a:off x="6652526" y="4113213"/>
            <a:ext cx="4453624" cy="1655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i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The Social Network induced by suspects in a money laundering case is connected.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61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5"/>
    </mc:Choice>
    <mc:Fallback xmlns="">
      <p:transition spd="slow" advTm="10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" objId="7"/>
        <p14:stopEvt time="10160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9DA814-E35D-2559-5E6A-F07B12E8A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cap="all" dirty="0"/>
              <a:t>Evidence 2.A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F6E7403-5EB2-96E2-FD38-3AEB679EB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4385" y="1313084"/>
            <a:ext cx="6000488" cy="4755573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53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"/>
    </mc:Choice>
    <mc:Fallback xmlns="">
      <p:transition spd="slow" advTm="444"/>
    </mc:Fallback>
  </mc:AlternateContent>
</p:sld>
</file>

<file path=ppt/theme/theme1.xml><?xml version="1.0" encoding="utf-8"?>
<a:theme xmlns:a="http://schemas.openxmlformats.org/drawingml/2006/main" name="LeafVTI">
  <a:themeElements>
    <a:clrScheme name="AnalogousFromLightSeedRightStep">
      <a:dk1>
        <a:srgbClr val="000000"/>
      </a:dk1>
      <a:lt1>
        <a:srgbClr val="FFFFFF"/>
      </a:lt1>
      <a:dk2>
        <a:srgbClr val="413424"/>
      </a:dk2>
      <a:lt2>
        <a:srgbClr val="E2E5E8"/>
      </a:lt2>
      <a:accent1>
        <a:srgbClr val="D19651"/>
      </a:accent1>
      <a:accent2>
        <a:srgbClr val="A9A64F"/>
      </a:accent2>
      <a:accent3>
        <a:srgbClr val="90AB63"/>
      </a:accent3>
      <a:accent4>
        <a:srgbClr val="66B253"/>
      </a:accent4>
      <a:accent5>
        <a:srgbClr val="58B46B"/>
      </a:accent5>
      <a:accent6>
        <a:srgbClr val="53B28E"/>
      </a:accent6>
      <a:hlink>
        <a:srgbClr val="6283AA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795</Words>
  <Application>Microsoft Office PowerPoint</Application>
  <PresentationFormat>Breitbild</PresentationFormat>
  <Paragraphs>108</Paragraphs>
  <Slides>31</Slides>
  <Notes>1</Notes>
  <HiddenSlides>4</HiddenSlides>
  <MMClips>3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8" baseType="lpstr">
      <vt:lpstr>Aptos</vt:lpstr>
      <vt:lpstr>Arial</vt:lpstr>
      <vt:lpstr>Avenir Next LT Pro Light</vt:lpstr>
      <vt:lpstr>Rockwell Nova Light</vt:lpstr>
      <vt:lpstr>Wingdings</vt:lpstr>
      <vt:lpstr>Wingdings 3</vt:lpstr>
      <vt:lpstr>LeafVTI</vt:lpstr>
      <vt:lpstr>GraphTrials: Visual Proofs of Graph Properties</vt:lpstr>
      <vt:lpstr>Dagstuhl 23051: Perception in Network Visualization</vt:lpstr>
      <vt:lpstr>GD Supreme Court Agenda for 18th of September</vt:lpstr>
      <vt:lpstr>Case 1</vt:lpstr>
      <vt:lpstr>Evidence 1.A</vt:lpstr>
      <vt:lpstr>Evidence 1.b</vt:lpstr>
      <vt:lpstr>Evidence 1.C</vt:lpstr>
      <vt:lpstr>Case 2</vt:lpstr>
      <vt:lpstr>Evidence 2.A</vt:lpstr>
      <vt:lpstr>Evidence 2.B</vt:lpstr>
      <vt:lpstr>Evidence 2.C</vt:lpstr>
      <vt:lpstr>Case 3</vt:lpstr>
      <vt:lpstr>Evidence 3.A</vt:lpstr>
      <vt:lpstr>Evidence 3.B</vt:lpstr>
      <vt:lpstr>Evidence 3.C</vt:lpstr>
      <vt:lpstr>Applause for the Volunteers</vt:lpstr>
      <vt:lpstr>Discussion</vt:lpstr>
      <vt:lpstr>Case 1: There is a Cut-Vertex</vt:lpstr>
      <vt:lpstr>Case 2: The Graph is Connected</vt:lpstr>
      <vt:lpstr>Case 3: There is a Hamiltonian Cycle</vt:lpstr>
      <vt:lpstr>The GraphTrials Model</vt:lpstr>
      <vt:lpstr>The GraphTrials</vt:lpstr>
      <vt:lpstr>The Prosecution Lawyer</vt:lpstr>
      <vt:lpstr>The Judge</vt:lpstr>
      <vt:lpstr>The Defense Lawyer</vt:lpstr>
      <vt:lpstr>Visual Certificates</vt:lpstr>
      <vt:lpstr>Visual Certificates</vt:lpstr>
      <vt:lpstr>Perceptual Complexity</vt:lpstr>
      <vt:lpstr>Limitations</vt:lpstr>
      <vt:lpstr>Limitations of our Model</vt:lpstr>
      <vt:lpstr>An Invitation to Work on Visual Proofs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Henry Förster</dc:creator>
  <cp:lastModifiedBy>Henry Förster</cp:lastModifiedBy>
  <cp:revision>22</cp:revision>
  <dcterms:created xsi:type="dcterms:W3CDTF">2024-09-13T11:46:08Z</dcterms:created>
  <dcterms:modified xsi:type="dcterms:W3CDTF">2024-09-18T12:20:00Z</dcterms:modified>
</cp:coreProperties>
</file>